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8"/>
    <p:restoredTop sz="85160"/>
  </p:normalViewPr>
  <p:slideViewPr>
    <p:cSldViewPr snapToGrid="0" snapToObjects="1">
      <p:cViewPr varScale="1">
        <p:scale>
          <a:sx n="98" d="100"/>
          <a:sy n="98" d="100"/>
        </p:scale>
        <p:origin x="208" y="5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08080-9633-0949-AF9E-DD3DFA222125}" type="doc">
      <dgm:prSet loTypeId="urn:microsoft.com/office/officeart/2005/8/layout/chevron1" loCatId="" qsTypeId="urn:microsoft.com/office/officeart/2005/8/quickstyle/simple1" qsCatId="simple" csTypeId="urn:microsoft.com/office/officeart/2005/8/colors/accent1_2" csCatId="accent1" phldr="1"/>
      <dgm:spPr/>
    </dgm:pt>
    <dgm:pt modelId="{35559222-E1CF-C246-B9CF-7585AC8D253E}">
      <dgm:prSet phldrT="[Text]"/>
      <dgm:spPr>
        <a:solidFill>
          <a:srgbClr val="7030A0"/>
        </a:solidFill>
      </dgm:spPr>
      <dgm:t>
        <a:bodyPr/>
        <a:lstStyle/>
        <a:p>
          <a:r>
            <a:rPr lang="en-US" altLang="ja-JP" dirty="0"/>
            <a:t>Raw data</a:t>
          </a:r>
        </a:p>
      </dgm:t>
    </dgm:pt>
    <dgm:pt modelId="{14092CFD-4CD7-9C43-8037-B7EC2240D74C}" type="parTrans" cxnId="{0A487431-C063-1647-9FB6-35780D1A0C12}">
      <dgm:prSet/>
      <dgm:spPr/>
      <dgm:t>
        <a:bodyPr/>
        <a:lstStyle/>
        <a:p>
          <a:endParaRPr lang="en-US" altLang="ja-JP"/>
        </a:p>
      </dgm:t>
    </dgm:pt>
    <dgm:pt modelId="{1C7FA040-32A1-6342-907E-AEB66A5F2344}" type="sibTrans" cxnId="{0A487431-C063-1647-9FB6-35780D1A0C12}">
      <dgm:prSet/>
      <dgm:spPr/>
      <dgm:t>
        <a:bodyPr/>
        <a:lstStyle/>
        <a:p>
          <a:endParaRPr lang="en-US" altLang="ja-JP"/>
        </a:p>
      </dgm:t>
    </dgm:pt>
    <dgm:pt modelId="{04F94D2E-2ECC-CC45-A42A-0369CA1B4342}">
      <dgm:prSet phldrT="[Text]"/>
      <dgm:spPr/>
      <dgm:t>
        <a:bodyPr/>
        <a:lstStyle/>
        <a:p>
          <a:r>
            <a:rPr lang="en-US" altLang="ja-JP" dirty="0"/>
            <a:t>Dataframe</a:t>
          </a:r>
        </a:p>
      </dgm:t>
    </dgm:pt>
    <dgm:pt modelId="{8658D401-B7E1-CF45-A2E2-814630DBCD2B}" type="parTrans" cxnId="{23C26586-C7D2-3A4D-BE97-F3364EA1A989}">
      <dgm:prSet/>
      <dgm:spPr/>
      <dgm:t>
        <a:bodyPr/>
        <a:lstStyle/>
        <a:p>
          <a:endParaRPr lang="en-US" altLang="ja-JP"/>
        </a:p>
      </dgm:t>
    </dgm:pt>
    <dgm:pt modelId="{D55D7A88-D91D-BC43-A1A5-0743C8708C44}" type="sibTrans" cxnId="{23C26586-C7D2-3A4D-BE97-F3364EA1A989}">
      <dgm:prSet/>
      <dgm:spPr/>
      <dgm:t>
        <a:bodyPr/>
        <a:lstStyle/>
        <a:p>
          <a:endParaRPr lang="en-US" altLang="ja-JP"/>
        </a:p>
      </dgm:t>
    </dgm:pt>
    <dgm:pt modelId="{1E75494A-828D-9648-8C2D-DB94B03C6919}">
      <dgm:prSet phldrT="[Text]"/>
      <dgm:spPr/>
      <dgm:t>
        <a:bodyPr/>
        <a:lstStyle/>
        <a:p>
          <a:r>
            <a:rPr lang="en-US" altLang="ja-JP" dirty="0"/>
            <a:t>Remove null values</a:t>
          </a:r>
        </a:p>
      </dgm:t>
    </dgm:pt>
    <dgm:pt modelId="{6C19911D-175E-7C4C-B400-6D965273452F}" type="parTrans" cxnId="{61D6E142-9940-E34E-A4A1-159DAA3167B7}">
      <dgm:prSet/>
      <dgm:spPr/>
      <dgm:t>
        <a:bodyPr/>
        <a:lstStyle/>
        <a:p>
          <a:endParaRPr lang="en-US" altLang="ja-JP"/>
        </a:p>
      </dgm:t>
    </dgm:pt>
    <dgm:pt modelId="{CFD09239-B65F-2745-9BD8-AEEDBB3543E3}" type="sibTrans" cxnId="{61D6E142-9940-E34E-A4A1-159DAA3167B7}">
      <dgm:prSet/>
      <dgm:spPr/>
      <dgm:t>
        <a:bodyPr/>
        <a:lstStyle/>
        <a:p>
          <a:endParaRPr lang="en-US" altLang="ja-JP"/>
        </a:p>
      </dgm:t>
    </dgm:pt>
    <dgm:pt modelId="{6E776BD0-B09C-4949-83BD-5591ED1AEAD9}">
      <dgm:prSet phldrT="[Text]"/>
      <dgm:spPr/>
      <dgm:t>
        <a:bodyPr/>
        <a:lstStyle/>
        <a:p>
          <a:r>
            <a:rPr lang="en-US" altLang="ja-JP" dirty="0"/>
            <a:t>remove outliers</a:t>
          </a:r>
        </a:p>
      </dgm:t>
    </dgm:pt>
    <dgm:pt modelId="{D430958A-01C6-5C4E-BDBD-C2275D5C0B5C}" type="parTrans" cxnId="{98700B04-71A4-C64D-86A9-0E9E4D5F4A59}">
      <dgm:prSet/>
      <dgm:spPr/>
      <dgm:t>
        <a:bodyPr/>
        <a:lstStyle/>
        <a:p>
          <a:endParaRPr lang="en-US" altLang="ja-JP"/>
        </a:p>
      </dgm:t>
    </dgm:pt>
    <dgm:pt modelId="{688A6317-358E-2749-A987-6477BDEA48EF}" type="sibTrans" cxnId="{98700B04-71A4-C64D-86A9-0E9E4D5F4A59}">
      <dgm:prSet/>
      <dgm:spPr/>
      <dgm:t>
        <a:bodyPr/>
        <a:lstStyle/>
        <a:p>
          <a:endParaRPr lang="en-US" altLang="ja-JP"/>
        </a:p>
      </dgm:t>
    </dgm:pt>
    <dgm:pt modelId="{C6E65945-0FD6-B043-BF4B-BE82C306B53E}">
      <dgm:prSet phldrT="[Text]"/>
      <dgm:spPr/>
      <dgm:t>
        <a:bodyPr/>
        <a:lstStyle/>
        <a:p>
          <a:r>
            <a:rPr lang="en-JP" altLang="ja-JP" dirty="0"/>
            <a:t>Normalizing</a:t>
          </a:r>
          <a:endParaRPr lang="en-US" altLang="ja-JP" dirty="0"/>
        </a:p>
      </dgm:t>
    </dgm:pt>
    <dgm:pt modelId="{DC940FD4-2B03-AF48-9238-02AD15624A50}" type="parTrans" cxnId="{32A0082D-2CAB-4542-983F-C7AE8612532F}">
      <dgm:prSet/>
      <dgm:spPr/>
      <dgm:t>
        <a:bodyPr/>
        <a:lstStyle/>
        <a:p>
          <a:endParaRPr lang="en-US" altLang="ja-JP"/>
        </a:p>
      </dgm:t>
    </dgm:pt>
    <dgm:pt modelId="{219EA773-0481-BA46-8909-434DA844789E}" type="sibTrans" cxnId="{32A0082D-2CAB-4542-983F-C7AE8612532F}">
      <dgm:prSet/>
      <dgm:spPr/>
      <dgm:t>
        <a:bodyPr/>
        <a:lstStyle/>
        <a:p>
          <a:endParaRPr lang="en-US" altLang="ja-JP"/>
        </a:p>
      </dgm:t>
    </dgm:pt>
    <dgm:pt modelId="{63B7D9D4-A0BB-CA46-BA03-9017645DE529}">
      <dgm:prSet phldrT="[Text]"/>
      <dgm:spPr>
        <a:solidFill>
          <a:srgbClr val="7030A0"/>
        </a:solidFill>
      </dgm:spPr>
      <dgm:t>
        <a:bodyPr/>
        <a:lstStyle/>
        <a:p>
          <a:r>
            <a:rPr lang="en-US" altLang="ja-JP" dirty="0"/>
            <a:t>Modeling</a:t>
          </a:r>
        </a:p>
      </dgm:t>
    </dgm:pt>
    <dgm:pt modelId="{B739FA6F-0520-0548-82A1-37641555A7B7}" type="parTrans" cxnId="{115685FC-E4AB-8B41-A0C4-56B07D5D99D4}">
      <dgm:prSet/>
      <dgm:spPr/>
      <dgm:t>
        <a:bodyPr/>
        <a:lstStyle/>
        <a:p>
          <a:endParaRPr lang="en-US" altLang="ja-JP"/>
        </a:p>
      </dgm:t>
    </dgm:pt>
    <dgm:pt modelId="{DF46BB2A-CCC8-F342-9971-4A937A896E5A}" type="sibTrans" cxnId="{115685FC-E4AB-8B41-A0C4-56B07D5D99D4}">
      <dgm:prSet/>
      <dgm:spPr/>
      <dgm:t>
        <a:bodyPr/>
        <a:lstStyle/>
        <a:p>
          <a:endParaRPr lang="en-US" altLang="ja-JP"/>
        </a:p>
      </dgm:t>
    </dgm:pt>
    <dgm:pt modelId="{C59924D2-DD52-4045-A3AD-1F49123FB9C8}" type="pres">
      <dgm:prSet presAssocID="{D9708080-9633-0949-AF9E-DD3DFA222125}" presName="Name0" presStyleCnt="0">
        <dgm:presLayoutVars>
          <dgm:dir/>
          <dgm:animLvl val="lvl"/>
          <dgm:resizeHandles val="exact"/>
        </dgm:presLayoutVars>
      </dgm:prSet>
      <dgm:spPr/>
    </dgm:pt>
    <dgm:pt modelId="{EC2191CB-95CF-C74B-815C-7EA1BD1D4561}" type="pres">
      <dgm:prSet presAssocID="{35559222-E1CF-C246-B9CF-7585AC8D253E}" presName="parTxOnly" presStyleLbl="node1" presStyleIdx="0" presStyleCnt="6">
        <dgm:presLayoutVars>
          <dgm:chMax val="0"/>
          <dgm:chPref val="0"/>
          <dgm:bulletEnabled val="1"/>
        </dgm:presLayoutVars>
      </dgm:prSet>
      <dgm:spPr/>
    </dgm:pt>
    <dgm:pt modelId="{DBC6B518-2653-664A-A34C-67B06D84159D}" type="pres">
      <dgm:prSet presAssocID="{1C7FA040-32A1-6342-907E-AEB66A5F2344}" presName="parTxOnlySpace" presStyleCnt="0"/>
      <dgm:spPr/>
    </dgm:pt>
    <dgm:pt modelId="{CC91352C-4A54-2C47-92C9-6E97FF94D538}" type="pres">
      <dgm:prSet presAssocID="{04F94D2E-2ECC-CC45-A42A-0369CA1B4342}" presName="parTxOnly" presStyleLbl="node1" presStyleIdx="1" presStyleCnt="6">
        <dgm:presLayoutVars>
          <dgm:chMax val="0"/>
          <dgm:chPref val="0"/>
          <dgm:bulletEnabled val="1"/>
        </dgm:presLayoutVars>
      </dgm:prSet>
      <dgm:spPr/>
    </dgm:pt>
    <dgm:pt modelId="{E4F265FF-2110-4449-99DC-5DFB15D2782D}" type="pres">
      <dgm:prSet presAssocID="{D55D7A88-D91D-BC43-A1A5-0743C8708C44}" presName="parTxOnlySpace" presStyleCnt="0"/>
      <dgm:spPr/>
    </dgm:pt>
    <dgm:pt modelId="{41A0EBDF-4A01-A14E-8488-3EE232B505B3}" type="pres">
      <dgm:prSet presAssocID="{1E75494A-828D-9648-8C2D-DB94B03C6919}" presName="parTxOnly" presStyleLbl="node1" presStyleIdx="2" presStyleCnt="6">
        <dgm:presLayoutVars>
          <dgm:chMax val="0"/>
          <dgm:chPref val="0"/>
          <dgm:bulletEnabled val="1"/>
        </dgm:presLayoutVars>
      </dgm:prSet>
      <dgm:spPr/>
    </dgm:pt>
    <dgm:pt modelId="{36AC5F5A-C922-A54E-B06E-0175B0BFB3CE}" type="pres">
      <dgm:prSet presAssocID="{CFD09239-B65F-2745-9BD8-AEEDBB3543E3}" presName="parTxOnlySpace" presStyleCnt="0"/>
      <dgm:spPr/>
    </dgm:pt>
    <dgm:pt modelId="{6DE3F539-8EE5-8A4F-946A-32E472AE8844}" type="pres">
      <dgm:prSet presAssocID="{6E776BD0-B09C-4949-83BD-5591ED1AEAD9}" presName="parTxOnly" presStyleLbl="node1" presStyleIdx="3" presStyleCnt="6">
        <dgm:presLayoutVars>
          <dgm:chMax val="0"/>
          <dgm:chPref val="0"/>
          <dgm:bulletEnabled val="1"/>
        </dgm:presLayoutVars>
      </dgm:prSet>
      <dgm:spPr/>
    </dgm:pt>
    <dgm:pt modelId="{F0155F2C-1A50-9441-80C7-5CBBAFE6AFB5}" type="pres">
      <dgm:prSet presAssocID="{688A6317-358E-2749-A987-6477BDEA48EF}" presName="parTxOnlySpace" presStyleCnt="0"/>
      <dgm:spPr/>
    </dgm:pt>
    <dgm:pt modelId="{DD22A741-2507-2447-A7E3-9BD865684C74}" type="pres">
      <dgm:prSet presAssocID="{C6E65945-0FD6-B043-BF4B-BE82C306B53E}" presName="parTxOnly" presStyleLbl="node1" presStyleIdx="4" presStyleCnt="6">
        <dgm:presLayoutVars>
          <dgm:chMax val="0"/>
          <dgm:chPref val="0"/>
          <dgm:bulletEnabled val="1"/>
        </dgm:presLayoutVars>
      </dgm:prSet>
      <dgm:spPr/>
    </dgm:pt>
    <dgm:pt modelId="{D7B278D8-91DB-0540-AF1B-2398B5D5ECA0}" type="pres">
      <dgm:prSet presAssocID="{219EA773-0481-BA46-8909-434DA844789E}" presName="parTxOnlySpace" presStyleCnt="0"/>
      <dgm:spPr/>
    </dgm:pt>
    <dgm:pt modelId="{F200013C-189B-3747-85C7-95C16FFA9121}" type="pres">
      <dgm:prSet presAssocID="{63B7D9D4-A0BB-CA46-BA03-9017645DE529}" presName="parTxOnly" presStyleLbl="node1" presStyleIdx="5" presStyleCnt="6">
        <dgm:presLayoutVars>
          <dgm:chMax val="0"/>
          <dgm:chPref val="0"/>
          <dgm:bulletEnabled val="1"/>
        </dgm:presLayoutVars>
      </dgm:prSet>
      <dgm:spPr/>
    </dgm:pt>
  </dgm:ptLst>
  <dgm:cxnLst>
    <dgm:cxn modelId="{98700B04-71A4-C64D-86A9-0E9E4D5F4A59}" srcId="{D9708080-9633-0949-AF9E-DD3DFA222125}" destId="{6E776BD0-B09C-4949-83BD-5591ED1AEAD9}" srcOrd="3" destOrd="0" parTransId="{D430958A-01C6-5C4E-BDBD-C2275D5C0B5C}" sibTransId="{688A6317-358E-2749-A987-6477BDEA48EF}"/>
    <dgm:cxn modelId="{DD3DCF15-0B55-3A4B-813D-A5D7FFDCE0C1}" type="presOf" srcId="{63B7D9D4-A0BB-CA46-BA03-9017645DE529}" destId="{F200013C-189B-3747-85C7-95C16FFA9121}" srcOrd="0" destOrd="0" presId="urn:microsoft.com/office/officeart/2005/8/layout/chevron1"/>
    <dgm:cxn modelId="{5464231C-30B9-F74C-B8F1-FCC04E270FBF}" type="presOf" srcId="{35559222-E1CF-C246-B9CF-7585AC8D253E}" destId="{EC2191CB-95CF-C74B-815C-7EA1BD1D4561}" srcOrd="0" destOrd="0" presId="urn:microsoft.com/office/officeart/2005/8/layout/chevron1"/>
    <dgm:cxn modelId="{32A0082D-2CAB-4542-983F-C7AE8612532F}" srcId="{D9708080-9633-0949-AF9E-DD3DFA222125}" destId="{C6E65945-0FD6-B043-BF4B-BE82C306B53E}" srcOrd="4" destOrd="0" parTransId="{DC940FD4-2B03-AF48-9238-02AD15624A50}" sibTransId="{219EA773-0481-BA46-8909-434DA844789E}"/>
    <dgm:cxn modelId="{0A487431-C063-1647-9FB6-35780D1A0C12}" srcId="{D9708080-9633-0949-AF9E-DD3DFA222125}" destId="{35559222-E1CF-C246-B9CF-7585AC8D253E}" srcOrd="0" destOrd="0" parTransId="{14092CFD-4CD7-9C43-8037-B7EC2240D74C}" sibTransId="{1C7FA040-32A1-6342-907E-AEB66A5F2344}"/>
    <dgm:cxn modelId="{61D6E142-9940-E34E-A4A1-159DAA3167B7}" srcId="{D9708080-9633-0949-AF9E-DD3DFA222125}" destId="{1E75494A-828D-9648-8C2D-DB94B03C6919}" srcOrd="2" destOrd="0" parTransId="{6C19911D-175E-7C4C-B400-6D965273452F}" sibTransId="{CFD09239-B65F-2745-9BD8-AEEDBB3543E3}"/>
    <dgm:cxn modelId="{79E1704D-EBFB-104B-A06E-3BD000B0F231}" type="presOf" srcId="{1E75494A-828D-9648-8C2D-DB94B03C6919}" destId="{41A0EBDF-4A01-A14E-8488-3EE232B505B3}" srcOrd="0" destOrd="0" presId="urn:microsoft.com/office/officeart/2005/8/layout/chevron1"/>
    <dgm:cxn modelId="{E1A6704F-4E97-3646-B90F-A5D6D1871A1A}" type="presOf" srcId="{C6E65945-0FD6-B043-BF4B-BE82C306B53E}" destId="{DD22A741-2507-2447-A7E3-9BD865684C74}" srcOrd="0" destOrd="0" presId="urn:microsoft.com/office/officeart/2005/8/layout/chevron1"/>
    <dgm:cxn modelId="{9B47BB5D-9112-C544-8827-C3C82BD0A2E5}" type="presOf" srcId="{04F94D2E-2ECC-CC45-A42A-0369CA1B4342}" destId="{CC91352C-4A54-2C47-92C9-6E97FF94D538}" srcOrd="0" destOrd="0" presId="urn:microsoft.com/office/officeart/2005/8/layout/chevron1"/>
    <dgm:cxn modelId="{C1654060-E356-6141-817D-F3AF140F67CD}" type="presOf" srcId="{D9708080-9633-0949-AF9E-DD3DFA222125}" destId="{C59924D2-DD52-4045-A3AD-1F49123FB9C8}" srcOrd="0" destOrd="0" presId="urn:microsoft.com/office/officeart/2005/8/layout/chevron1"/>
    <dgm:cxn modelId="{9A8C0475-31CC-F24F-8790-51EED8DCB6A5}" type="presOf" srcId="{6E776BD0-B09C-4949-83BD-5591ED1AEAD9}" destId="{6DE3F539-8EE5-8A4F-946A-32E472AE8844}" srcOrd="0" destOrd="0" presId="urn:microsoft.com/office/officeart/2005/8/layout/chevron1"/>
    <dgm:cxn modelId="{23C26586-C7D2-3A4D-BE97-F3364EA1A989}" srcId="{D9708080-9633-0949-AF9E-DD3DFA222125}" destId="{04F94D2E-2ECC-CC45-A42A-0369CA1B4342}" srcOrd="1" destOrd="0" parTransId="{8658D401-B7E1-CF45-A2E2-814630DBCD2B}" sibTransId="{D55D7A88-D91D-BC43-A1A5-0743C8708C44}"/>
    <dgm:cxn modelId="{115685FC-E4AB-8B41-A0C4-56B07D5D99D4}" srcId="{D9708080-9633-0949-AF9E-DD3DFA222125}" destId="{63B7D9D4-A0BB-CA46-BA03-9017645DE529}" srcOrd="5" destOrd="0" parTransId="{B739FA6F-0520-0548-82A1-37641555A7B7}" sibTransId="{DF46BB2A-CCC8-F342-9971-4A937A896E5A}"/>
    <dgm:cxn modelId="{5D5D6608-8D30-3F44-882B-90787B2C2791}" type="presParOf" srcId="{C59924D2-DD52-4045-A3AD-1F49123FB9C8}" destId="{EC2191CB-95CF-C74B-815C-7EA1BD1D4561}" srcOrd="0" destOrd="0" presId="urn:microsoft.com/office/officeart/2005/8/layout/chevron1"/>
    <dgm:cxn modelId="{3FB18EFA-8B92-0C4C-A2AC-AFDC1BA6397B}" type="presParOf" srcId="{C59924D2-DD52-4045-A3AD-1F49123FB9C8}" destId="{DBC6B518-2653-664A-A34C-67B06D84159D}" srcOrd="1" destOrd="0" presId="urn:microsoft.com/office/officeart/2005/8/layout/chevron1"/>
    <dgm:cxn modelId="{A67A1F4F-2147-8545-80BE-BF7647E0660E}" type="presParOf" srcId="{C59924D2-DD52-4045-A3AD-1F49123FB9C8}" destId="{CC91352C-4A54-2C47-92C9-6E97FF94D538}" srcOrd="2" destOrd="0" presId="urn:microsoft.com/office/officeart/2005/8/layout/chevron1"/>
    <dgm:cxn modelId="{13DCD3AC-8560-7448-9C22-16BCB1C0121F}" type="presParOf" srcId="{C59924D2-DD52-4045-A3AD-1F49123FB9C8}" destId="{E4F265FF-2110-4449-99DC-5DFB15D2782D}" srcOrd="3" destOrd="0" presId="urn:microsoft.com/office/officeart/2005/8/layout/chevron1"/>
    <dgm:cxn modelId="{68F104A7-4108-9746-95D0-974E28C1B31B}" type="presParOf" srcId="{C59924D2-DD52-4045-A3AD-1F49123FB9C8}" destId="{41A0EBDF-4A01-A14E-8488-3EE232B505B3}" srcOrd="4" destOrd="0" presId="urn:microsoft.com/office/officeart/2005/8/layout/chevron1"/>
    <dgm:cxn modelId="{16455FC3-9967-0344-8BC8-46D58B05F1B7}" type="presParOf" srcId="{C59924D2-DD52-4045-A3AD-1F49123FB9C8}" destId="{36AC5F5A-C922-A54E-B06E-0175B0BFB3CE}" srcOrd="5" destOrd="0" presId="urn:microsoft.com/office/officeart/2005/8/layout/chevron1"/>
    <dgm:cxn modelId="{B457DE9A-EED2-024C-9D53-08B2FDA85AC0}" type="presParOf" srcId="{C59924D2-DD52-4045-A3AD-1F49123FB9C8}" destId="{6DE3F539-8EE5-8A4F-946A-32E472AE8844}" srcOrd="6" destOrd="0" presId="urn:microsoft.com/office/officeart/2005/8/layout/chevron1"/>
    <dgm:cxn modelId="{D0C6A8E1-9849-1F40-B4A7-83CBA229246E}" type="presParOf" srcId="{C59924D2-DD52-4045-A3AD-1F49123FB9C8}" destId="{F0155F2C-1A50-9441-80C7-5CBBAFE6AFB5}" srcOrd="7" destOrd="0" presId="urn:microsoft.com/office/officeart/2005/8/layout/chevron1"/>
    <dgm:cxn modelId="{F75B9901-8086-EC48-A2E6-4EFAF36F5801}" type="presParOf" srcId="{C59924D2-DD52-4045-A3AD-1F49123FB9C8}" destId="{DD22A741-2507-2447-A7E3-9BD865684C74}" srcOrd="8" destOrd="0" presId="urn:microsoft.com/office/officeart/2005/8/layout/chevron1"/>
    <dgm:cxn modelId="{42819FAE-B9A8-244B-BEE0-815480A3BC5B}" type="presParOf" srcId="{C59924D2-DD52-4045-A3AD-1F49123FB9C8}" destId="{D7B278D8-91DB-0540-AF1B-2398B5D5ECA0}" srcOrd="9" destOrd="0" presId="urn:microsoft.com/office/officeart/2005/8/layout/chevron1"/>
    <dgm:cxn modelId="{452F791B-9804-8243-9C16-5726035A3147}" type="presParOf" srcId="{C59924D2-DD52-4045-A3AD-1F49123FB9C8}" destId="{F200013C-189B-3747-85C7-95C16FFA9121}"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D9B52A-EF94-B64D-AE78-EC508A38A8DA}" type="doc">
      <dgm:prSet loTypeId="urn:microsoft.com/office/officeart/2005/8/layout/process2" loCatId="" qsTypeId="urn:microsoft.com/office/officeart/2005/8/quickstyle/simple1" qsCatId="simple" csTypeId="urn:microsoft.com/office/officeart/2005/8/colors/accent1_2" csCatId="accent1" phldr="1"/>
      <dgm:spPr/>
    </dgm:pt>
    <dgm:pt modelId="{961DE5A5-FFAA-9144-BA34-2AD77E46BE77}">
      <dgm:prSet phldrT="[Text]"/>
      <dgm:spPr/>
      <dgm:t>
        <a:bodyPr/>
        <a:lstStyle/>
        <a:p>
          <a:r>
            <a:rPr lang="en-US" altLang="ja-JP" dirty="0"/>
            <a:t>Split train/test data</a:t>
          </a:r>
        </a:p>
      </dgm:t>
    </dgm:pt>
    <dgm:pt modelId="{3202E0E2-37DC-FD47-A28A-07CFA0D28CDD}" type="parTrans" cxnId="{EF81CCF2-0878-F64F-853C-F97A450652D2}">
      <dgm:prSet/>
      <dgm:spPr/>
      <dgm:t>
        <a:bodyPr/>
        <a:lstStyle/>
        <a:p>
          <a:endParaRPr lang="en-US" altLang="ja-JP"/>
        </a:p>
      </dgm:t>
    </dgm:pt>
    <dgm:pt modelId="{6A09BF55-EC91-2C42-BBD7-5807927100AC}" type="sibTrans" cxnId="{EF81CCF2-0878-F64F-853C-F97A450652D2}">
      <dgm:prSet/>
      <dgm:spPr/>
      <dgm:t>
        <a:bodyPr/>
        <a:lstStyle/>
        <a:p>
          <a:endParaRPr lang="en-US" altLang="ja-JP"/>
        </a:p>
      </dgm:t>
    </dgm:pt>
    <dgm:pt modelId="{10813110-F34F-5249-AD0F-25AFD8434EAC}">
      <dgm:prSet phldrT="[Text]"/>
      <dgm:spPr/>
      <dgm:t>
        <a:bodyPr/>
        <a:lstStyle/>
        <a:p>
          <a:r>
            <a:rPr lang="en-US" altLang="ja-JP" dirty="0"/>
            <a:t>Design parameter for gird search</a:t>
          </a:r>
        </a:p>
      </dgm:t>
    </dgm:pt>
    <dgm:pt modelId="{1B65C3EC-2235-ED46-B58F-22B90BAFC8A3}" type="parTrans" cxnId="{1930FD9C-3881-B54C-8ECC-0C60288D2881}">
      <dgm:prSet/>
      <dgm:spPr/>
      <dgm:t>
        <a:bodyPr/>
        <a:lstStyle/>
        <a:p>
          <a:endParaRPr lang="en-US" altLang="ja-JP"/>
        </a:p>
      </dgm:t>
    </dgm:pt>
    <dgm:pt modelId="{FA095DB9-1822-2A45-AA70-2A238A3AEF7B}" type="sibTrans" cxnId="{1930FD9C-3881-B54C-8ECC-0C60288D2881}">
      <dgm:prSet/>
      <dgm:spPr/>
      <dgm:t>
        <a:bodyPr/>
        <a:lstStyle/>
        <a:p>
          <a:endParaRPr lang="en-US" altLang="ja-JP"/>
        </a:p>
      </dgm:t>
    </dgm:pt>
    <dgm:pt modelId="{83662580-0862-084B-80D4-CDAF57802724}">
      <dgm:prSet phldrT="[Text]"/>
      <dgm:spPr/>
      <dgm:t>
        <a:bodyPr/>
        <a:lstStyle/>
        <a:p>
          <a:r>
            <a:rPr lang="en-US" altLang="ja-JP" dirty="0"/>
            <a:t>Decide the best parameters</a:t>
          </a:r>
        </a:p>
      </dgm:t>
    </dgm:pt>
    <dgm:pt modelId="{C2150F62-6E21-7C47-9399-DDA5D09B06D9}" type="parTrans" cxnId="{729717F6-A25B-4E49-86A7-BE64F9402C73}">
      <dgm:prSet/>
      <dgm:spPr/>
      <dgm:t>
        <a:bodyPr/>
        <a:lstStyle/>
        <a:p>
          <a:endParaRPr lang="en-US" altLang="ja-JP"/>
        </a:p>
      </dgm:t>
    </dgm:pt>
    <dgm:pt modelId="{0CBF8B17-5F2C-5E4E-B2D4-4504725B96FA}" type="sibTrans" cxnId="{729717F6-A25B-4E49-86A7-BE64F9402C73}">
      <dgm:prSet/>
      <dgm:spPr/>
      <dgm:t>
        <a:bodyPr/>
        <a:lstStyle/>
        <a:p>
          <a:endParaRPr lang="en-US" altLang="ja-JP"/>
        </a:p>
      </dgm:t>
    </dgm:pt>
    <dgm:pt modelId="{B3AB08DF-84D9-1548-98F8-6E11D227044C}">
      <dgm:prSet phldrT="[Text]"/>
      <dgm:spPr/>
      <dgm:t>
        <a:bodyPr/>
        <a:lstStyle/>
        <a:p>
          <a:r>
            <a:rPr lang="en-US" altLang="ja-JP" dirty="0"/>
            <a:t>Make model and predict target values</a:t>
          </a:r>
        </a:p>
      </dgm:t>
    </dgm:pt>
    <dgm:pt modelId="{EE27B6B2-07BC-4F40-9DB1-19D7E22EE681}" type="parTrans" cxnId="{1237D4A4-1F08-FE42-B902-E9AA9064E573}">
      <dgm:prSet/>
      <dgm:spPr/>
      <dgm:t>
        <a:bodyPr/>
        <a:lstStyle/>
        <a:p>
          <a:endParaRPr lang="en-US" altLang="ja-JP"/>
        </a:p>
      </dgm:t>
    </dgm:pt>
    <dgm:pt modelId="{F73BEEA3-0AD4-0242-A9D4-623AA6D4510B}" type="sibTrans" cxnId="{1237D4A4-1F08-FE42-B902-E9AA9064E573}">
      <dgm:prSet/>
      <dgm:spPr/>
      <dgm:t>
        <a:bodyPr/>
        <a:lstStyle/>
        <a:p>
          <a:endParaRPr lang="en-US" altLang="ja-JP"/>
        </a:p>
      </dgm:t>
    </dgm:pt>
    <dgm:pt modelId="{F889138E-1FB7-0042-BF11-C06F9BF78FB0}" type="pres">
      <dgm:prSet presAssocID="{C5D9B52A-EF94-B64D-AE78-EC508A38A8DA}" presName="linearFlow" presStyleCnt="0">
        <dgm:presLayoutVars>
          <dgm:resizeHandles val="exact"/>
        </dgm:presLayoutVars>
      </dgm:prSet>
      <dgm:spPr/>
    </dgm:pt>
    <dgm:pt modelId="{465A7A31-2147-3D41-927A-833F15C30C07}" type="pres">
      <dgm:prSet presAssocID="{961DE5A5-FFAA-9144-BA34-2AD77E46BE77}" presName="node" presStyleLbl="node1" presStyleIdx="0" presStyleCnt="4">
        <dgm:presLayoutVars>
          <dgm:bulletEnabled val="1"/>
        </dgm:presLayoutVars>
      </dgm:prSet>
      <dgm:spPr/>
    </dgm:pt>
    <dgm:pt modelId="{06035C8D-E20E-364D-9FB3-813F6D2BC811}" type="pres">
      <dgm:prSet presAssocID="{6A09BF55-EC91-2C42-BBD7-5807927100AC}" presName="sibTrans" presStyleLbl="sibTrans2D1" presStyleIdx="0" presStyleCnt="3"/>
      <dgm:spPr/>
    </dgm:pt>
    <dgm:pt modelId="{1F214CF7-338B-0147-9EAB-66D223EBB9FB}" type="pres">
      <dgm:prSet presAssocID="{6A09BF55-EC91-2C42-BBD7-5807927100AC}" presName="connectorText" presStyleLbl="sibTrans2D1" presStyleIdx="0" presStyleCnt="3"/>
      <dgm:spPr/>
    </dgm:pt>
    <dgm:pt modelId="{77F045BF-A1F3-A743-BAA4-32BF420AFE03}" type="pres">
      <dgm:prSet presAssocID="{10813110-F34F-5249-AD0F-25AFD8434EAC}" presName="node" presStyleLbl="node1" presStyleIdx="1" presStyleCnt="4">
        <dgm:presLayoutVars>
          <dgm:bulletEnabled val="1"/>
        </dgm:presLayoutVars>
      </dgm:prSet>
      <dgm:spPr/>
    </dgm:pt>
    <dgm:pt modelId="{5E7A9542-177E-D845-B0C5-6BE18215374F}" type="pres">
      <dgm:prSet presAssocID="{FA095DB9-1822-2A45-AA70-2A238A3AEF7B}" presName="sibTrans" presStyleLbl="sibTrans2D1" presStyleIdx="1" presStyleCnt="3"/>
      <dgm:spPr/>
    </dgm:pt>
    <dgm:pt modelId="{CD0CADD0-1F83-324C-88FC-E14C7B16BD62}" type="pres">
      <dgm:prSet presAssocID="{FA095DB9-1822-2A45-AA70-2A238A3AEF7B}" presName="connectorText" presStyleLbl="sibTrans2D1" presStyleIdx="1" presStyleCnt="3"/>
      <dgm:spPr/>
    </dgm:pt>
    <dgm:pt modelId="{F70722F9-261F-494A-B774-5B83FD16EE5C}" type="pres">
      <dgm:prSet presAssocID="{83662580-0862-084B-80D4-CDAF57802724}" presName="node" presStyleLbl="node1" presStyleIdx="2" presStyleCnt="4">
        <dgm:presLayoutVars>
          <dgm:bulletEnabled val="1"/>
        </dgm:presLayoutVars>
      </dgm:prSet>
      <dgm:spPr/>
    </dgm:pt>
    <dgm:pt modelId="{9F15FE6B-2D9B-2E41-BE58-FD9924D9CE38}" type="pres">
      <dgm:prSet presAssocID="{0CBF8B17-5F2C-5E4E-B2D4-4504725B96FA}" presName="sibTrans" presStyleLbl="sibTrans2D1" presStyleIdx="2" presStyleCnt="3"/>
      <dgm:spPr/>
    </dgm:pt>
    <dgm:pt modelId="{55085819-424E-9A4B-B2E9-5C99AF551AA0}" type="pres">
      <dgm:prSet presAssocID="{0CBF8B17-5F2C-5E4E-B2D4-4504725B96FA}" presName="connectorText" presStyleLbl="sibTrans2D1" presStyleIdx="2" presStyleCnt="3"/>
      <dgm:spPr/>
    </dgm:pt>
    <dgm:pt modelId="{EEE280F5-62D2-AC46-9F23-4AFC5DFC500C}" type="pres">
      <dgm:prSet presAssocID="{B3AB08DF-84D9-1548-98F8-6E11D227044C}" presName="node" presStyleLbl="node1" presStyleIdx="3" presStyleCnt="4">
        <dgm:presLayoutVars>
          <dgm:bulletEnabled val="1"/>
        </dgm:presLayoutVars>
      </dgm:prSet>
      <dgm:spPr/>
    </dgm:pt>
  </dgm:ptLst>
  <dgm:cxnLst>
    <dgm:cxn modelId="{E3F11136-1CB5-D240-9786-E15CA33647F0}" type="presOf" srcId="{961DE5A5-FFAA-9144-BA34-2AD77E46BE77}" destId="{465A7A31-2147-3D41-927A-833F15C30C07}" srcOrd="0" destOrd="0" presId="urn:microsoft.com/office/officeart/2005/8/layout/process2"/>
    <dgm:cxn modelId="{3E6CF637-B1A3-6A4D-91CB-BEE0EC941BE7}" type="presOf" srcId="{FA095DB9-1822-2A45-AA70-2A238A3AEF7B}" destId="{5E7A9542-177E-D845-B0C5-6BE18215374F}" srcOrd="0" destOrd="0" presId="urn:microsoft.com/office/officeart/2005/8/layout/process2"/>
    <dgm:cxn modelId="{DCBB7052-F43D-9348-AE01-5F97AD97C964}" type="presOf" srcId="{6A09BF55-EC91-2C42-BBD7-5807927100AC}" destId="{1F214CF7-338B-0147-9EAB-66D223EBB9FB}" srcOrd="1" destOrd="0" presId="urn:microsoft.com/office/officeart/2005/8/layout/process2"/>
    <dgm:cxn modelId="{98CC8D5E-0D45-1A45-9809-9A6DDCE6B8AC}" type="presOf" srcId="{C5D9B52A-EF94-B64D-AE78-EC508A38A8DA}" destId="{F889138E-1FB7-0042-BF11-C06F9BF78FB0}" srcOrd="0" destOrd="0" presId="urn:microsoft.com/office/officeart/2005/8/layout/process2"/>
    <dgm:cxn modelId="{D1D7D871-E350-4F41-90F7-213B828248CF}" type="presOf" srcId="{0CBF8B17-5F2C-5E4E-B2D4-4504725B96FA}" destId="{55085819-424E-9A4B-B2E9-5C99AF551AA0}" srcOrd="1" destOrd="0" presId="urn:microsoft.com/office/officeart/2005/8/layout/process2"/>
    <dgm:cxn modelId="{1930FD9C-3881-B54C-8ECC-0C60288D2881}" srcId="{C5D9B52A-EF94-B64D-AE78-EC508A38A8DA}" destId="{10813110-F34F-5249-AD0F-25AFD8434EAC}" srcOrd="1" destOrd="0" parTransId="{1B65C3EC-2235-ED46-B58F-22B90BAFC8A3}" sibTransId="{FA095DB9-1822-2A45-AA70-2A238A3AEF7B}"/>
    <dgm:cxn modelId="{1237D4A4-1F08-FE42-B902-E9AA9064E573}" srcId="{C5D9B52A-EF94-B64D-AE78-EC508A38A8DA}" destId="{B3AB08DF-84D9-1548-98F8-6E11D227044C}" srcOrd="3" destOrd="0" parTransId="{EE27B6B2-07BC-4F40-9DB1-19D7E22EE681}" sibTransId="{F73BEEA3-0AD4-0242-A9D4-623AA6D4510B}"/>
    <dgm:cxn modelId="{F85B85B1-7837-B44C-BE67-0B761BABB691}" type="presOf" srcId="{6A09BF55-EC91-2C42-BBD7-5807927100AC}" destId="{06035C8D-E20E-364D-9FB3-813F6D2BC811}" srcOrd="0" destOrd="0" presId="urn:microsoft.com/office/officeart/2005/8/layout/process2"/>
    <dgm:cxn modelId="{2CE133B7-E376-C84D-BC5E-6D26FED573FD}" type="presOf" srcId="{10813110-F34F-5249-AD0F-25AFD8434EAC}" destId="{77F045BF-A1F3-A743-BAA4-32BF420AFE03}" srcOrd="0" destOrd="0" presId="urn:microsoft.com/office/officeart/2005/8/layout/process2"/>
    <dgm:cxn modelId="{F15141BD-1477-0A43-92E3-6AF976F56855}" type="presOf" srcId="{83662580-0862-084B-80D4-CDAF57802724}" destId="{F70722F9-261F-494A-B774-5B83FD16EE5C}" srcOrd="0" destOrd="0" presId="urn:microsoft.com/office/officeart/2005/8/layout/process2"/>
    <dgm:cxn modelId="{0ADD5BD0-1048-2540-84C0-313D2AD78262}" type="presOf" srcId="{0CBF8B17-5F2C-5E4E-B2D4-4504725B96FA}" destId="{9F15FE6B-2D9B-2E41-BE58-FD9924D9CE38}" srcOrd="0" destOrd="0" presId="urn:microsoft.com/office/officeart/2005/8/layout/process2"/>
    <dgm:cxn modelId="{8E1788D2-B4F9-934B-A195-366A5F0F4CD4}" type="presOf" srcId="{FA095DB9-1822-2A45-AA70-2A238A3AEF7B}" destId="{CD0CADD0-1F83-324C-88FC-E14C7B16BD62}" srcOrd="1" destOrd="0" presId="urn:microsoft.com/office/officeart/2005/8/layout/process2"/>
    <dgm:cxn modelId="{C9552AEE-6E1A-144E-8335-8ED60093A1FF}" type="presOf" srcId="{B3AB08DF-84D9-1548-98F8-6E11D227044C}" destId="{EEE280F5-62D2-AC46-9F23-4AFC5DFC500C}" srcOrd="0" destOrd="0" presId="urn:microsoft.com/office/officeart/2005/8/layout/process2"/>
    <dgm:cxn modelId="{EF81CCF2-0878-F64F-853C-F97A450652D2}" srcId="{C5D9B52A-EF94-B64D-AE78-EC508A38A8DA}" destId="{961DE5A5-FFAA-9144-BA34-2AD77E46BE77}" srcOrd="0" destOrd="0" parTransId="{3202E0E2-37DC-FD47-A28A-07CFA0D28CDD}" sibTransId="{6A09BF55-EC91-2C42-BBD7-5807927100AC}"/>
    <dgm:cxn modelId="{729717F6-A25B-4E49-86A7-BE64F9402C73}" srcId="{C5D9B52A-EF94-B64D-AE78-EC508A38A8DA}" destId="{83662580-0862-084B-80D4-CDAF57802724}" srcOrd="2" destOrd="0" parTransId="{C2150F62-6E21-7C47-9399-DDA5D09B06D9}" sibTransId="{0CBF8B17-5F2C-5E4E-B2D4-4504725B96FA}"/>
    <dgm:cxn modelId="{2CFFFD49-1F14-7243-AAC6-266F3753A397}" type="presParOf" srcId="{F889138E-1FB7-0042-BF11-C06F9BF78FB0}" destId="{465A7A31-2147-3D41-927A-833F15C30C07}" srcOrd="0" destOrd="0" presId="urn:microsoft.com/office/officeart/2005/8/layout/process2"/>
    <dgm:cxn modelId="{0B56F42A-34AF-FD4F-9C16-1EA8543DDAD3}" type="presParOf" srcId="{F889138E-1FB7-0042-BF11-C06F9BF78FB0}" destId="{06035C8D-E20E-364D-9FB3-813F6D2BC811}" srcOrd="1" destOrd="0" presId="urn:microsoft.com/office/officeart/2005/8/layout/process2"/>
    <dgm:cxn modelId="{DB212E19-C50F-574D-948D-6D5A0F69987F}" type="presParOf" srcId="{06035C8D-E20E-364D-9FB3-813F6D2BC811}" destId="{1F214CF7-338B-0147-9EAB-66D223EBB9FB}" srcOrd="0" destOrd="0" presId="urn:microsoft.com/office/officeart/2005/8/layout/process2"/>
    <dgm:cxn modelId="{FC654CF5-2FE4-3946-96DB-18318D145DC2}" type="presParOf" srcId="{F889138E-1FB7-0042-BF11-C06F9BF78FB0}" destId="{77F045BF-A1F3-A743-BAA4-32BF420AFE03}" srcOrd="2" destOrd="0" presId="urn:microsoft.com/office/officeart/2005/8/layout/process2"/>
    <dgm:cxn modelId="{88C816FD-6F7A-104D-BBB9-BF319026C708}" type="presParOf" srcId="{F889138E-1FB7-0042-BF11-C06F9BF78FB0}" destId="{5E7A9542-177E-D845-B0C5-6BE18215374F}" srcOrd="3" destOrd="0" presId="urn:microsoft.com/office/officeart/2005/8/layout/process2"/>
    <dgm:cxn modelId="{95AA1D6A-3B91-CD45-B4DB-38955C0704E1}" type="presParOf" srcId="{5E7A9542-177E-D845-B0C5-6BE18215374F}" destId="{CD0CADD0-1F83-324C-88FC-E14C7B16BD62}" srcOrd="0" destOrd="0" presId="urn:microsoft.com/office/officeart/2005/8/layout/process2"/>
    <dgm:cxn modelId="{96ED0F8C-2239-564D-BAE9-31EAA6C646CB}" type="presParOf" srcId="{F889138E-1FB7-0042-BF11-C06F9BF78FB0}" destId="{F70722F9-261F-494A-B774-5B83FD16EE5C}" srcOrd="4" destOrd="0" presId="urn:microsoft.com/office/officeart/2005/8/layout/process2"/>
    <dgm:cxn modelId="{2670E7DC-A3C4-B542-8DC8-064DBD38396F}" type="presParOf" srcId="{F889138E-1FB7-0042-BF11-C06F9BF78FB0}" destId="{9F15FE6B-2D9B-2E41-BE58-FD9924D9CE38}" srcOrd="5" destOrd="0" presId="urn:microsoft.com/office/officeart/2005/8/layout/process2"/>
    <dgm:cxn modelId="{39439D76-9916-9C4F-B98A-0C6C293851EE}" type="presParOf" srcId="{9F15FE6B-2D9B-2E41-BE58-FD9924D9CE38}" destId="{55085819-424E-9A4B-B2E9-5C99AF551AA0}" srcOrd="0" destOrd="0" presId="urn:microsoft.com/office/officeart/2005/8/layout/process2"/>
    <dgm:cxn modelId="{942A3DC2-BCEC-D24F-AEEC-FD399A94A248}" type="presParOf" srcId="{F889138E-1FB7-0042-BF11-C06F9BF78FB0}" destId="{EEE280F5-62D2-AC46-9F23-4AFC5DFC500C}" srcOrd="6"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191CB-95CF-C74B-815C-7EA1BD1D4561}">
      <dsp:nvSpPr>
        <dsp:cNvPr id="0" name=""/>
        <dsp:cNvSpPr/>
      </dsp:nvSpPr>
      <dsp:spPr>
        <a:xfrm>
          <a:off x="5067" y="443698"/>
          <a:ext cx="1885288" cy="754115"/>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altLang="ja-JP" sz="1600" kern="1200" dirty="0"/>
            <a:t>Raw data</a:t>
          </a:r>
        </a:p>
      </dsp:txBody>
      <dsp:txXfrm>
        <a:off x="382125" y="443698"/>
        <a:ext cx="1131173" cy="754115"/>
      </dsp:txXfrm>
    </dsp:sp>
    <dsp:sp modelId="{CC91352C-4A54-2C47-92C9-6E97FF94D538}">
      <dsp:nvSpPr>
        <dsp:cNvPr id="0" name=""/>
        <dsp:cNvSpPr/>
      </dsp:nvSpPr>
      <dsp:spPr>
        <a:xfrm>
          <a:off x="1701827" y="443698"/>
          <a:ext cx="1885288" cy="754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altLang="ja-JP" sz="1600" kern="1200" dirty="0"/>
            <a:t>Dataframe</a:t>
          </a:r>
        </a:p>
      </dsp:txBody>
      <dsp:txXfrm>
        <a:off x="2078885" y="443698"/>
        <a:ext cx="1131173" cy="754115"/>
      </dsp:txXfrm>
    </dsp:sp>
    <dsp:sp modelId="{41A0EBDF-4A01-A14E-8488-3EE232B505B3}">
      <dsp:nvSpPr>
        <dsp:cNvPr id="0" name=""/>
        <dsp:cNvSpPr/>
      </dsp:nvSpPr>
      <dsp:spPr>
        <a:xfrm>
          <a:off x="3398586" y="443698"/>
          <a:ext cx="1885288" cy="754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altLang="ja-JP" sz="1600" kern="1200" dirty="0"/>
            <a:t>Remove null values</a:t>
          </a:r>
        </a:p>
      </dsp:txBody>
      <dsp:txXfrm>
        <a:off x="3775644" y="443698"/>
        <a:ext cx="1131173" cy="754115"/>
      </dsp:txXfrm>
    </dsp:sp>
    <dsp:sp modelId="{6DE3F539-8EE5-8A4F-946A-32E472AE8844}">
      <dsp:nvSpPr>
        <dsp:cNvPr id="0" name=""/>
        <dsp:cNvSpPr/>
      </dsp:nvSpPr>
      <dsp:spPr>
        <a:xfrm>
          <a:off x="5095345" y="443698"/>
          <a:ext cx="1885288" cy="754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altLang="ja-JP" sz="1600" kern="1200" dirty="0"/>
            <a:t>remove outliers</a:t>
          </a:r>
        </a:p>
      </dsp:txBody>
      <dsp:txXfrm>
        <a:off x="5472403" y="443698"/>
        <a:ext cx="1131173" cy="754115"/>
      </dsp:txXfrm>
    </dsp:sp>
    <dsp:sp modelId="{DD22A741-2507-2447-A7E3-9BD865684C74}">
      <dsp:nvSpPr>
        <dsp:cNvPr id="0" name=""/>
        <dsp:cNvSpPr/>
      </dsp:nvSpPr>
      <dsp:spPr>
        <a:xfrm>
          <a:off x="6792104" y="443698"/>
          <a:ext cx="1885288" cy="754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JP" altLang="ja-JP" sz="1600" kern="1200" dirty="0"/>
            <a:t>Normalizing</a:t>
          </a:r>
          <a:endParaRPr lang="en-US" altLang="ja-JP" sz="1600" kern="1200" dirty="0"/>
        </a:p>
      </dsp:txBody>
      <dsp:txXfrm>
        <a:off x="7169162" y="443698"/>
        <a:ext cx="1131173" cy="754115"/>
      </dsp:txXfrm>
    </dsp:sp>
    <dsp:sp modelId="{F200013C-189B-3747-85C7-95C16FFA9121}">
      <dsp:nvSpPr>
        <dsp:cNvPr id="0" name=""/>
        <dsp:cNvSpPr/>
      </dsp:nvSpPr>
      <dsp:spPr>
        <a:xfrm>
          <a:off x="8488864" y="443698"/>
          <a:ext cx="1885288" cy="754115"/>
        </a:xfrm>
        <a:prstGeom prst="chevr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altLang="ja-JP" sz="1600" kern="1200" dirty="0"/>
            <a:t>Modeling</a:t>
          </a:r>
        </a:p>
      </dsp:txBody>
      <dsp:txXfrm>
        <a:off x="8865922" y="443698"/>
        <a:ext cx="1131173" cy="754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A7A31-2147-3D41-927A-833F15C30C07}">
      <dsp:nvSpPr>
        <dsp:cNvPr id="0" name=""/>
        <dsp:cNvSpPr/>
      </dsp:nvSpPr>
      <dsp:spPr>
        <a:xfrm>
          <a:off x="1276739" y="1873"/>
          <a:ext cx="2086783" cy="6968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ja-JP" sz="1800" kern="1200" dirty="0"/>
            <a:t>Split train/test data</a:t>
          </a:r>
        </a:p>
      </dsp:txBody>
      <dsp:txXfrm>
        <a:off x="1297149" y="22283"/>
        <a:ext cx="2045963" cy="656044"/>
      </dsp:txXfrm>
    </dsp:sp>
    <dsp:sp modelId="{06035C8D-E20E-364D-9FB3-813F6D2BC811}">
      <dsp:nvSpPr>
        <dsp:cNvPr id="0" name=""/>
        <dsp:cNvSpPr/>
      </dsp:nvSpPr>
      <dsp:spPr>
        <a:xfrm rot="5400000">
          <a:off x="2189469" y="716159"/>
          <a:ext cx="261324" cy="3135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altLang="ja-JP" sz="1300" kern="1200"/>
        </a:p>
      </dsp:txBody>
      <dsp:txXfrm rot="-5400000">
        <a:off x="2226055" y="742292"/>
        <a:ext cx="188153" cy="182927"/>
      </dsp:txXfrm>
    </dsp:sp>
    <dsp:sp modelId="{77F045BF-A1F3-A743-BAA4-32BF420AFE03}">
      <dsp:nvSpPr>
        <dsp:cNvPr id="0" name=""/>
        <dsp:cNvSpPr/>
      </dsp:nvSpPr>
      <dsp:spPr>
        <a:xfrm>
          <a:off x="1276739" y="1047170"/>
          <a:ext cx="2086783" cy="6968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ja-JP" sz="1800" kern="1200" dirty="0"/>
            <a:t>Design parameter for gird search</a:t>
          </a:r>
        </a:p>
      </dsp:txBody>
      <dsp:txXfrm>
        <a:off x="1297149" y="1067580"/>
        <a:ext cx="2045963" cy="656044"/>
      </dsp:txXfrm>
    </dsp:sp>
    <dsp:sp modelId="{5E7A9542-177E-D845-B0C5-6BE18215374F}">
      <dsp:nvSpPr>
        <dsp:cNvPr id="0" name=""/>
        <dsp:cNvSpPr/>
      </dsp:nvSpPr>
      <dsp:spPr>
        <a:xfrm rot="5400000">
          <a:off x="2189469" y="1761457"/>
          <a:ext cx="261324" cy="3135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altLang="ja-JP" sz="1300" kern="1200"/>
        </a:p>
      </dsp:txBody>
      <dsp:txXfrm rot="-5400000">
        <a:off x="2226055" y="1787590"/>
        <a:ext cx="188153" cy="182927"/>
      </dsp:txXfrm>
    </dsp:sp>
    <dsp:sp modelId="{F70722F9-261F-494A-B774-5B83FD16EE5C}">
      <dsp:nvSpPr>
        <dsp:cNvPr id="0" name=""/>
        <dsp:cNvSpPr/>
      </dsp:nvSpPr>
      <dsp:spPr>
        <a:xfrm>
          <a:off x="1276739" y="2092468"/>
          <a:ext cx="2086783" cy="6968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ja-JP" sz="1800" kern="1200" dirty="0"/>
            <a:t>Decide the best parameters</a:t>
          </a:r>
        </a:p>
      </dsp:txBody>
      <dsp:txXfrm>
        <a:off x="1297149" y="2112878"/>
        <a:ext cx="2045963" cy="656044"/>
      </dsp:txXfrm>
    </dsp:sp>
    <dsp:sp modelId="{9F15FE6B-2D9B-2E41-BE58-FD9924D9CE38}">
      <dsp:nvSpPr>
        <dsp:cNvPr id="0" name=""/>
        <dsp:cNvSpPr/>
      </dsp:nvSpPr>
      <dsp:spPr>
        <a:xfrm rot="5400000">
          <a:off x="2189469" y="2806754"/>
          <a:ext cx="261324" cy="3135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altLang="ja-JP" sz="1300" kern="1200"/>
        </a:p>
      </dsp:txBody>
      <dsp:txXfrm rot="-5400000">
        <a:off x="2226055" y="2832887"/>
        <a:ext cx="188153" cy="182927"/>
      </dsp:txXfrm>
    </dsp:sp>
    <dsp:sp modelId="{EEE280F5-62D2-AC46-9F23-4AFC5DFC500C}">
      <dsp:nvSpPr>
        <dsp:cNvPr id="0" name=""/>
        <dsp:cNvSpPr/>
      </dsp:nvSpPr>
      <dsp:spPr>
        <a:xfrm>
          <a:off x="1276739" y="3137765"/>
          <a:ext cx="2086783" cy="6968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ja-JP" sz="1800" kern="1200" dirty="0"/>
            <a:t>Make model and predict target values</a:t>
          </a:r>
        </a:p>
      </dsp:txBody>
      <dsp:txXfrm>
        <a:off x="1297149" y="3158175"/>
        <a:ext cx="2045963" cy="65604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374779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hyperlink" Target="https://jp-tok.dataplatform.cloud.ibm.com/analytics/notebooks/v2/4ae52d9a-63eb-4890-994f-7cc6b6aa7d01/view?access_token=fe84eb188128dbef10bc1bfcb20b45c6ef41b296d74c2443afbac27c9653ac54" TargetMode="External"/><Relationship Id="rId7" Type="http://schemas.openxmlformats.org/officeDocument/2006/relationships/diagramData" Target="../diagrams/data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dlxiii/my-coursera/blob/main/Applied%20Data%20Science%20Capstone/week01/Data%20Collection%20with%20Web%20Scraping.ipynb" TargetMode="External"/><Relationship Id="rId11" Type="http://schemas.microsoft.com/office/2007/relationships/diagramDrawing" Target="../diagrams/drawing1.xml"/><Relationship Id="rId5" Type="http://schemas.openxmlformats.org/officeDocument/2006/relationships/hyperlink" Target="https://jp-tok.dataplatform.cloud.ibm.com/analytics/notebooks/v2/4df7b8de-623c-4de6-97e8-12f7bbf3969f/view?access_token=cd8a0370987cf96889a9174e81ebb5b69077a15661139e5b86b6aa64b2c07854" TargetMode="External"/><Relationship Id="rId10" Type="http://schemas.openxmlformats.org/officeDocument/2006/relationships/diagramColors" Target="../diagrams/colors1.xml"/><Relationship Id="rId4" Type="http://schemas.openxmlformats.org/officeDocument/2006/relationships/hyperlink" Target="https://github.com/dlxiii/my-coursera/blob/main/Applied%20Data%20Science%20Capstone/week01/Complete%20the%20Data%20Collection%20API%20Lab.ipynb" TargetMode="External"/><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hyperlink" Target="https://jp-tok.dataplatform.cloud.ibm.com/analytics/notebooks/v2/9225c02c-f5a8-46c5-99dc-7a54d0bdea68/view?access_token=8f27c0f40441a36355e0b3729fa9b3a0c15eb97c916717e968c38a1c4579dc2d"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lxiii/my-coursera/blob/main/Applied%20Data%20Science%20Capstone/week02/Complete%20the%20EDA%20with%20Visualization%20lab.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jp-tok.dataplatform.cloud.ibm.com/analytics/notebooks/v2/f919f67b-dceb-4a05-82ef-32e8a9e47562/view?access_token=e9acdb3060dc601a7bfcef6ecd1b7f5ba20fffcad2d7e2eb6a39fa8d513b0628"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lxiii/my-coursera/blob/main/Applied%20Data%20Science%20Capstone/week02/Complete%20the%20EDA%20with%20SQL%20lab.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jp-tok.dataplatform.cloud.ibm.com/analytics/notebooks/v2/0c1c284e-74ad-456e-b143-dca4bb97ea7d/view?access_token=f913cbfcb04aa30416d79332132bd1e5b9f4c352b0fbcf42f1a9c8335c80594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lxiii/my-coursera/blob/main/Applied%20Data%20Science%20Capstone/week03/Complete%20the%20Interactive%20Visual%20Analytics%20with%20Fol.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jp-tok.dataplatform.cloud.ibm.com/analytics/notebooks/v2/536c98ec-31e3-4955-a825-e64410eda3fe/view?access_token=9f37c001960ad0fa67b0611a73023a1c9ba828abfe444dd6fcfdcb7137868067"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lxiii/my-coursera/blob/main/Applied%20Data%20Science%20Capstone/week03/Build%20an%20Interactive%20Dashboard%20with%20Ploty%20Dash.ipynb" TargetMode="Externa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jp-tok.dataplatform.cloud.ibm.com/analytics/notebooks/v2/714efe2b-4dba-4346-a9da-2ca785e755c9/view?access_token=af1e7b6756d199a2eab42a1e3f1679eb999ce6f06b6d537523b5775d26ac6d9f" TargetMode="External"/><Relationship Id="rId7"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dlxiii/my-coursera/blob/main/Applied%20Data%20Science%20Capstone/week04/Space%20X%20Falcon%209%20First%20Stage%20Landing%20Prediction.ipynb" TargetMode="External"/><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dlxiii/my-coursera/blob/main/Applied%20Data%20Science%20Capstone/week03/Complete%20the%20Interactive%20Visual%20Analytics%20with%20Fol.ipynb" TargetMode="External"/><Relationship Id="rId3" Type="http://schemas.openxmlformats.org/officeDocument/2006/relationships/image" Target="../media/image3.png"/><Relationship Id="rId7" Type="http://schemas.openxmlformats.org/officeDocument/2006/relationships/hyperlink" Target="https://github.com/dlxiii/my-coursera/blob/main/Applied%20Data%20Science%20Capstone/week02/Complete%20the%20EDA%20with%20Visualization%20lab.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dlxiii/my-coursera/blob/main/Applied%20Data%20Science%20Capstone/week02/Complete%20the%20EDA%20with%20SQL%20lab.ipynb" TargetMode="External"/><Relationship Id="rId5" Type="http://schemas.openxmlformats.org/officeDocument/2006/relationships/hyperlink" Target="https://github.com/dlxiii/my-coursera/blob/main/Applied%20Data%20Science%20Capstone/week01/Data%20Collection%20with%20Web%20Scraping.ipynb" TargetMode="External"/><Relationship Id="rId4" Type="http://schemas.openxmlformats.org/officeDocument/2006/relationships/hyperlink" Target="https://github.com/dlxiii/my-coursera/blob/main/Applied%20Data%20Science%20Capstone/week01/Complete%20the%20Data%20Collection%20API%20Lab.ipynb" TargetMode="External"/><Relationship Id="rId9" Type="http://schemas.openxmlformats.org/officeDocument/2006/relationships/hyperlink" Target="https://github.com/dlxiii/my-coursera/blob/main/Applied%20Data%20Science%20Capstone/week04/Space%20X%20Falcon%209%20First%20Stage%20Landing%20Prediction.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jp-tok.dataplatform.cloud.ibm.com/analytics/notebooks/v2/4ae52d9a-63eb-4890-994f-7cc6b6aa7d01/view?access_token=fe84eb188128dbef10bc1bfcb20b45c6ef41b296d74c2443afbac27c9653ac54"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dlxiii/my-coursera/blob/main/Applied%20Data%20Science%20Capstone/week01/Complete%20the%20Data%20Collection%20API%20Lab.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dlxiii/my-coursera/blob/main/Applied%20Data%20Science%20Capstone/week01/Data%20Collection%20with%20Web%20Scraping.ipynb" TargetMode="External"/><Relationship Id="rId5" Type="http://schemas.openxmlformats.org/officeDocument/2006/relationships/hyperlink" Target="https://jp-tok.dataplatform.cloud.ibm.com/analytics/notebooks/v2/4df7b8de-623c-4de6-97e8-12f7bbf3969f/view?access_token=cd8a0370987cf96889a9174e81ebb5b69077a15661139e5b86b6aa64b2c07854"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&lt;Yulong WANG&gt;</a:t>
            </a:r>
          </a:p>
          <a:p>
            <a:r>
              <a:rPr lang="en-US" dirty="0">
                <a:solidFill>
                  <a:schemeClr val="bg2"/>
                </a:solidFill>
                <a:latin typeface="Abadi" panose="020B0604020104020204" pitchFamily="34" charset="0"/>
                <a:ea typeface="SF Pro" pitchFamily="2" charset="0"/>
                <a:cs typeface="SF Pro" pitchFamily="2" charset="0"/>
              </a:rPr>
              <a:t>&lt;2021-09-01&gt;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599" cy="4351338"/>
          </a:xfrm>
          <a:prstGeom prst="rect">
            <a:avLst/>
          </a:prstGeom>
        </p:spPr>
        <p:txBody>
          <a:bodyPr/>
          <a:lstStyle/>
          <a:p>
            <a:r>
              <a:rPr lang="en-US" sz="2200" dirty="0">
                <a:solidFill>
                  <a:schemeClr val="accent3">
                    <a:lumMod val="25000"/>
                  </a:schemeClr>
                </a:solidFill>
                <a:latin typeface="Abadi" panose="020B0604020104020204" pitchFamily="34" charset="0"/>
              </a:rPr>
              <a:t>Transforming and mapping data from raw data, which including transforming data 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discarding the null values, discarding the outliers, normalizing the values, and some basic data exploring.</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04E544E9-AC1E-3B4B-93C8-4B8D5F6E91E5}"/>
              </a:ext>
            </a:extLst>
          </p:cNvPr>
          <p:cNvSpPr txBox="1">
            <a:spLocks/>
          </p:cNvSpPr>
          <p:nvPr/>
        </p:nvSpPr>
        <p:spPr>
          <a:xfrm>
            <a:off x="1157097" y="4172744"/>
            <a:ext cx="4640263" cy="236855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400" dirty="0">
              <a:solidFill>
                <a:schemeClr val="accent3">
                  <a:lumMod val="25000"/>
                </a:schemeClr>
              </a:solidFill>
              <a:latin typeface="Abadi"/>
            </a:endParaRPr>
          </a:p>
          <a:p>
            <a:r>
              <a:rPr lang="en-US" altLang="ja-JP" sz="2400" dirty="0">
                <a:hlinkClick r:id="rId3"/>
              </a:rPr>
              <a:t>IBM Watson Studio JupyterNotebook Link</a:t>
            </a:r>
            <a:endParaRPr lang="en-US" altLang="ja-JP" sz="2400" dirty="0"/>
          </a:p>
          <a:p>
            <a:r>
              <a:rPr lang="en-US" altLang="ja-JP" sz="2400" dirty="0">
                <a:hlinkClick r:id="rId4"/>
              </a:rPr>
              <a:t>Github JupyterNotebook Link</a:t>
            </a:r>
            <a:endParaRPr lang="en-US" altLang="ja-JP" sz="2400" dirty="0"/>
          </a:p>
        </p:txBody>
      </p:sp>
      <p:sp>
        <p:nvSpPr>
          <p:cNvPr id="7" name="Text Placeholder 2">
            <a:extLst>
              <a:ext uri="{FF2B5EF4-FFF2-40B4-BE49-F238E27FC236}">
                <a16:creationId xmlns:a16="http://schemas.microsoft.com/office/drawing/2014/main" id="{FA72DD79-9431-E546-B01A-ADBF9C0A2C3D}"/>
              </a:ext>
            </a:extLst>
          </p:cNvPr>
          <p:cNvSpPr txBox="1">
            <a:spLocks/>
          </p:cNvSpPr>
          <p:nvPr/>
        </p:nvSpPr>
        <p:spPr>
          <a:xfrm>
            <a:off x="5690912" y="4172744"/>
            <a:ext cx="4640263" cy="26852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400" dirty="0">
              <a:solidFill>
                <a:schemeClr val="accent3">
                  <a:lumMod val="25000"/>
                </a:schemeClr>
              </a:solidFill>
              <a:latin typeface="Abadi"/>
            </a:endParaRPr>
          </a:p>
          <a:p>
            <a:r>
              <a:rPr lang="en-US" altLang="ja-JP" sz="2400" dirty="0">
                <a:hlinkClick r:id="rId5"/>
              </a:rPr>
              <a:t>IBM Watson Studio JupyterNotebook Link</a:t>
            </a:r>
            <a:endParaRPr lang="en-US" altLang="ja-JP" sz="2400" dirty="0"/>
          </a:p>
          <a:p>
            <a:r>
              <a:rPr lang="en-US" altLang="ja-JP" sz="2400" dirty="0">
                <a:hlinkClick r:id="rId6"/>
              </a:rPr>
              <a:t>Github JupyterNotebook Link</a:t>
            </a:r>
            <a:endParaRPr lang="en-US" altLang="ja-JP" sz="2400" dirty="0"/>
          </a:p>
        </p:txBody>
      </p:sp>
      <p:graphicFrame>
        <p:nvGraphicFramePr>
          <p:cNvPr id="2" name="Diagram 1">
            <a:extLst>
              <a:ext uri="{FF2B5EF4-FFF2-40B4-BE49-F238E27FC236}">
                <a16:creationId xmlns:a16="http://schemas.microsoft.com/office/drawing/2014/main" id="{E6CA3274-E59F-2145-AC63-E5B456C30075}"/>
              </a:ext>
            </a:extLst>
          </p:cNvPr>
          <p:cNvGraphicFramePr/>
          <p:nvPr>
            <p:extLst>
              <p:ext uri="{D42A27DB-BD31-4B8C-83A1-F6EECF244321}">
                <p14:modId xmlns:p14="http://schemas.microsoft.com/office/powerpoint/2010/main" val="3941582530"/>
              </p:ext>
            </p:extLst>
          </p:nvPr>
        </p:nvGraphicFramePr>
        <p:xfrm>
          <a:off x="906389" y="2732183"/>
          <a:ext cx="10379220" cy="16415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0F7051B8-31B1-0B49-B1C6-056260E92F69}"/>
              </a:ext>
            </a:extLst>
          </p:cNvPr>
          <p:cNvSpPr txBox="1">
            <a:spLocks/>
          </p:cNvSpPr>
          <p:nvPr/>
        </p:nvSpPr>
        <p:spPr>
          <a:xfrm>
            <a:off x="820738" y="1800225"/>
            <a:ext cx="4640263"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Scatter</a:t>
            </a:r>
            <a:r>
              <a:rPr lang="ja-JP" altLang="en-US" sz="2400">
                <a:solidFill>
                  <a:schemeClr val="accent3">
                    <a:lumMod val="25000"/>
                  </a:schemeClr>
                </a:solidFill>
                <a:latin typeface="Abadi" panose="020B0604020104020204" pitchFamily="34" charset="0"/>
              </a:rPr>
              <a:t> </a:t>
            </a:r>
            <a:r>
              <a:rPr lang="en-US" altLang="ja-JP" sz="2400" dirty="0">
                <a:solidFill>
                  <a:schemeClr val="accent3">
                    <a:lumMod val="25000"/>
                  </a:schemeClr>
                </a:solidFill>
                <a:latin typeface="Abadi" panose="020B0604020104020204" pitchFamily="34" charset="0"/>
              </a:rPr>
              <a:t>plot, Bar plot, and Line plot are used to visualize the data</a:t>
            </a:r>
            <a:r>
              <a:rPr lang="en-US" sz="2400" dirty="0">
                <a:solidFill>
                  <a:schemeClr val="accent3">
                    <a:lumMod val="25000"/>
                  </a:schemeClr>
                </a:solidFill>
                <a:latin typeface="Abadi" panose="020B0604020104020204" pitchFamily="34" charset="0"/>
              </a:rPr>
              <a:t>. </a:t>
            </a:r>
          </a:p>
          <a:p>
            <a:pPr>
              <a:lnSpc>
                <a:spcPct val="100000"/>
              </a:lnSpc>
              <a:spcBef>
                <a:spcPts val="1400"/>
              </a:spcBef>
            </a:pPr>
            <a:endParaRPr lang="en-US" sz="2400" dirty="0">
              <a:solidFill>
                <a:schemeClr val="accent3">
                  <a:lumMod val="25000"/>
                </a:schemeClr>
              </a:solidFill>
              <a:latin typeface="Abadi"/>
            </a:endParaRPr>
          </a:p>
          <a:p>
            <a:r>
              <a:rPr lang="en-US" altLang="ja-JP" sz="2400" dirty="0">
                <a:solidFill>
                  <a:srgbClr val="0B49CB"/>
                </a:solidFill>
                <a:hlinkClick r:id="rId3">
                  <a:extLst>
                    <a:ext uri="{A12FA001-AC4F-418D-AE19-62706E023703}">
                      <ahyp:hlinkClr xmlns:ahyp="http://schemas.microsoft.com/office/drawing/2018/hyperlinkcolor" val="tx"/>
                    </a:ext>
                  </a:extLst>
                </a:hlinkClick>
              </a:rPr>
              <a:t>IBM Watson Studio JupyterNotebook Link</a:t>
            </a:r>
            <a:endParaRPr lang="en-US" altLang="ja-JP" sz="2400" dirty="0">
              <a:solidFill>
                <a:srgbClr val="0B49CB"/>
              </a:solidFill>
            </a:endParaRPr>
          </a:p>
          <a:p>
            <a:endParaRPr lang="en-US" altLang="ja-JP" sz="2400" dirty="0"/>
          </a:p>
          <a:p>
            <a:r>
              <a:rPr lang="en-US" altLang="ja-JP" sz="2400" dirty="0">
                <a:hlinkClick r:id="rId4"/>
              </a:rPr>
              <a:t>Github JupyterNotebook Link</a:t>
            </a:r>
            <a:endParaRPr lang="en-US" altLang="ja-JP" sz="2400" dirty="0"/>
          </a:p>
        </p:txBody>
      </p:sp>
      <p:sp>
        <p:nvSpPr>
          <p:cNvPr id="7" name="Text Placeholder 2">
            <a:extLst>
              <a:ext uri="{FF2B5EF4-FFF2-40B4-BE49-F238E27FC236}">
                <a16:creationId xmlns:a16="http://schemas.microsoft.com/office/drawing/2014/main" id="{B7333846-A44B-B34F-939A-36AC6C3499EF}"/>
              </a:ext>
            </a:extLst>
          </p:cNvPr>
          <p:cNvSpPr txBox="1">
            <a:spLocks/>
          </p:cNvSpPr>
          <p:nvPr/>
        </p:nvSpPr>
        <p:spPr>
          <a:xfrm>
            <a:off x="6027811" y="1799648"/>
            <a:ext cx="4640263"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Scatter</a:t>
            </a:r>
            <a:r>
              <a:rPr lang="ja-JP" altLang="en-US" sz="2400">
                <a:solidFill>
                  <a:schemeClr val="accent3">
                    <a:lumMod val="25000"/>
                  </a:schemeClr>
                </a:solidFill>
                <a:latin typeface="Abadi" panose="020B0604020104020204" pitchFamily="34" charset="0"/>
              </a:rPr>
              <a:t> </a:t>
            </a:r>
            <a:r>
              <a:rPr lang="en-US" altLang="ja-JP" sz="2400" dirty="0">
                <a:solidFill>
                  <a:schemeClr val="accent3">
                    <a:lumMod val="25000"/>
                  </a:schemeClr>
                </a:solidFill>
                <a:latin typeface="Abadi" panose="020B0604020104020204" pitchFamily="34" charset="0"/>
              </a:rPr>
              <a:t>plot</a:t>
            </a:r>
          </a:p>
          <a:p>
            <a:pPr lvl="1">
              <a:lnSpc>
                <a:spcPct val="100000"/>
              </a:lnSpc>
              <a:spcBef>
                <a:spcPts val="1400"/>
              </a:spcBef>
            </a:pPr>
            <a:r>
              <a:rPr lang="en-US" altLang="ja-JP" sz="2000" dirty="0">
                <a:solidFill>
                  <a:schemeClr val="accent3">
                    <a:lumMod val="25000"/>
                  </a:schemeClr>
                </a:solidFill>
                <a:latin typeface="Abadi" panose="020B0604020104020204" pitchFamily="34" charset="0"/>
              </a:rPr>
              <a:t>Variable relationship</a:t>
            </a:r>
          </a:p>
          <a:p>
            <a:pPr lvl="1">
              <a:lnSpc>
                <a:spcPct val="100000"/>
              </a:lnSpc>
              <a:spcBef>
                <a:spcPts val="1400"/>
              </a:spcBef>
            </a:pPr>
            <a:r>
              <a:rPr lang="en-US" altLang="ja-JP" sz="2000" dirty="0">
                <a:solidFill>
                  <a:schemeClr val="accent3">
                    <a:lumMod val="25000"/>
                  </a:schemeClr>
                </a:solidFill>
                <a:latin typeface="Abadi" panose="020B0604020104020204" pitchFamily="34" charset="0"/>
              </a:rPr>
              <a:t>Easy to handle</a:t>
            </a:r>
          </a:p>
          <a:p>
            <a:pPr>
              <a:lnSpc>
                <a:spcPct val="100000"/>
              </a:lnSpc>
              <a:spcBef>
                <a:spcPts val="1400"/>
              </a:spcBef>
            </a:pPr>
            <a:r>
              <a:rPr lang="en-US" altLang="ja-JP" sz="2400" dirty="0">
                <a:solidFill>
                  <a:schemeClr val="accent3">
                    <a:lumMod val="25000"/>
                  </a:schemeClr>
                </a:solidFill>
                <a:latin typeface="Abadi" panose="020B0604020104020204" pitchFamily="34" charset="0"/>
              </a:rPr>
              <a:t>Bar plot</a:t>
            </a:r>
          </a:p>
          <a:p>
            <a:pPr lvl="1">
              <a:lnSpc>
                <a:spcPct val="100000"/>
              </a:lnSpc>
              <a:spcBef>
                <a:spcPts val="1400"/>
              </a:spcBef>
            </a:pPr>
            <a:r>
              <a:rPr lang="en-US" altLang="ja-JP" sz="2000" dirty="0">
                <a:solidFill>
                  <a:schemeClr val="accent3">
                    <a:lumMod val="25000"/>
                  </a:schemeClr>
                </a:solidFill>
                <a:latin typeface="Abadi" panose="020B0604020104020204" pitchFamily="34" charset="0"/>
              </a:rPr>
              <a:t>Categorical relationship</a:t>
            </a:r>
          </a:p>
          <a:p>
            <a:pPr lvl="1">
              <a:lnSpc>
                <a:spcPct val="100000"/>
              </a:lnSpc>
              <a:spcBef>
                <a:spcPts val="1400"/>
              </a:spcBef>
            </a:pPr>
            <a:r>
              <a:rPr lang="en-US" altLang="ja-JP" sz="2000" dirty="0">
                <a:solidFill>
                  <a:schemeClr val="accent3">
                    <a:lumMod val="25000"/>
                  </a:schemeClr>
                </a:solidFill>
                <a:latin typeface="Abadi" panose="020B0604020104020204" pitchFamily="34" charset="0"/>
              </a:rPr>
              <a:t>Impact visualization</a:t>
            </a:r>
          </a:p>
          <a:p>
            <a:pPr>
              <a:lnSpc>
                <a:spcPct val="100000"/>
              </a:lnSpc>
              <a:spcBef>
                <a:spcPts val="1400"/>
              </a:spcBef>
            </a:pPr>
            <a:r>
              <a:rPr lang="en-US" altLang="ja-JP" sz="2400" dirty="0">
                <a:solidFill>
                  <a:schemeClr val="accent3">
                    <a:lumMod val="25000"/>
                  </a:schemeClr>
                </a:solidFill>
                <a:latin typeface="Abadi" panose="020B0604020104020204" pitchFamily="34" charset="0"/>
              </a:rPr>
              <a:t>Line plot</a:t>
            </a:r>
          </a:p>
          <a:p>
            <a:pPr lvl="1">
              <a:lnSpc>
                <a:spcPct val="100000"/>
              </a:lnSpc>
              <a:spcBef>
                <a:spcPts val="1400"/>
              </a:spcBef>
            </a:pPr>
            <a:r>
              <a:rPr lang="en-US" sz="2000" dirty="0">
                <a:solidFill>
                  <a:schemeClr val="accent3">
                    <a:lumMod val="25000"/>
                  </a:schemeClr>
                </a:solidFill>
                <a:latin typeface="Abadi" panose="020B0604020104020204" pitchFamily="34" charset="0"/>
              </a:rPr>
              <a:t>Timeseries tendency</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41774" y="1806575"/>
            <a:ext cx="504383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load_ext</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sql</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Load the </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and build a connection</a:t>
            </a:r>
          </a:p>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Magic command for </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in python</a:t>
            </a:r>
          </a:p>
          <a:p>
            <a:pPr>
              <a:lnSpc>
                <a:spcPct val="100000"/>
              </a:lnSpc>
              <a:spcBef>
                <a:spcPts val="1400"/>
              </a:spcBef>
            </a:pPr>
            <a:r>
              <a:rPr lang="en-US" sz="2200" dirty="0">
                <a:solidFill>
                  <a:schemeClr val="accent3">
                    <a:lumMod val="25000"/>
                  </a:schemeClr>
                </a:solidFill>
                <a:latin typeface="Abadi"/>
              </a:rPr>
              <a:t>Where: extract or filter conditions</a:t>
            </a:r>
          </a:p>
          <a:p>
            <a:pPr>
              <a:lnSpc>
                <a:spcPct val="100000"/>
              </a:lnSpc>
              <a:spcBef>
                <a:spcPts val="1400"/>
              </a:spcBef>
            </a:pPr>
            <a:r>
              <a:rPr lang="en-US" sz="2200" dirty="0">
                <a:solidFill>
                  <a:schemeClr val="accent3">
                    <a:lumMod val="25000"/>
                  </a:schemeClr>
                </a:solidFill>
                <a:latin typeface="Abadi"/>
              </a:rPr>
              <a:t>Like: character string match detection</a:t>
            </a:r>
          </a:p>
          <a:p>
            <a:pPr>
              <a:lnSpc>
                <a:spcPct val="100000"/>
              </a:lnSpc>
              <a:spcBef>
                <a:spcPts val="1400"/>
              </a:spcBef>
            </a:pPr>
            <a:r>
              <a:rPr lang="en-US" sz="2200" dirty="0">
                <a:solidFill>
                  <a:schemeClr val="accent3">
                    <a:lumMod val="25000"/>
                  </a:schemeClr>
                </a:solidFill>
                <a:latin typeface="Abadi"/>
              </a:rPr>
              <a:t>Group by: summary rows</a:t>
            </a:r>
          </a:p>
          <a:p>
            <a:pPr>
              <a:lnSpc>
                <a:spcPct val="100000"/>
              </a:lnSpc>
              <a:spcBef>
                <a:spcPts val="1400"/>
              </a:spcBef>
            </a:pPr>
            <a:r>
              <a:rPr lang="en-US" sz="2200" dirty="0">
                <a:solidFill>
                  <a:schemeClr val="accent3">
                    <a:lumMod val="25000"/>
                  </a:schemeClr>
                </a:solidFill>
                <a:latin typeface="Abadi"/>
              </a:rPr>
              <a:t>Between: select values within a range</a:t>
            </a:r>
          </a:p>
          <a:p>
            <a:pPr>
              <a:lnSpc>
                <a:spcPct val="100000"/>
              </a:lnSpc>
              <a:spcBef>
                <a:spcPts val="1400"/>
              </a:spcBef>
            </a:pPr>
            <a:r>
              <a:rPr lang="en-US" sz="2200" dirty="0">
                <a:solidFill>
                  <a:schemeClr val="accent3">
                    <a:lumMod val="25000"/>
                  </a:schemeClr>
                </a:solidFill>
                <a:latin typeface="Abadi"/>
              </a:rPr>
              <a:t>Order: sort the result in order</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 Placeholder 2">
            <a:extLst>
              <a:ext uri="{FF2B5EF4-FFF2-40B4-BE49-F238E27FC236}">
                <a16:creationId xmlns:a16="http://schemas.microsoft.com/office/drawing/2014/main" id="{CFFB0A53-61EA-2040-8523-18553092E572}"/>
              </a:ext>
            </a:extLst>
          </p:cNvPr>
          <p:cNvSpPr txBox="1">
            <a:spLocks/>
          </p:cNvSpPr>
          <p:nvPr/>
        </p:nvSpPr>
        <p:spPr>
          <a:xfrm>
            <a:off x="820738" y="1800225"/>
            <a:ext cx="4640263"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marL="0" indent="0">
              <a:lnSpc>
                <a:spcPct val="100000"/>
              </a:lnSpc>
              <a:spcBef>
                <a:spcPts val="1400"/>
              </a:spcBef>
              <a:buNone/>
            </a:pPr>
            <a:endParaRPr lang="en-US" sz="2400" dirty="0">
              <a:solidFill>
                <a:schemeClr val="accent3">
                  <a:lumMod val="25000"/>
                </a:schemeClr>
              </a:solidFill>
              <a:latin typeface="Abadi"/>
            </a:endParaRPr>
          </a:p>
          <a:p>
            <a:r>
              <a:rPr lang="en-US" altLang="ja-JP" sz="2400" dirty="0">
                <a:solidFill>
                  <a:srgbClr val="0B49CB"/>
                </a:solidFill>
                <a:hlinkClick r:id="rId3">
                  <a:extLst>
                    <a:ext uri="{A12FA001-AC4F-418D-AE19-62706E023703}">
                      <ahyp:hlinkClr xmlns:ahyp="http://schemas.microsoft.com/office/drawing/2018/hyperlinkcolor" val="tx"/>
                    </a:ext>
                  </a:extLst>
                </a:hlinkClick>
              </a:rPr>
              <a:t>IBM Watson Studio JupyterNotebook Link</a:t>
            </a:r>
            <a:endParaRPr lang="en-US" altLang="ja-JP" sz="2400" dirty="0">
              <a:solidFill>
                <a:srgbClr val="0B49CB"/>
              </a:solidFill>
            </a:endParaRPr>
          </a:p>
          <a:p>
            <a:endParaRPr lang="en-US" altLang="ja-JP" sz="2400" dirty="0"/>
          </a:p>
          <a:p>
            <a:r>
              <a:rPr lang="en-US" altLang="ja-JP" sz="2400" dirty="0">
                <a:hlinkClick r:id="rId4"/>
              </a:rPr>
              <a:t>Github JupyterNotebook Link</a:t>
            </a:r>
            <a:endParaRPr lang="en-US" altLang="ja-JP" sz="24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61000" y="1875054"/>
            <a:ext cx="589279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map objects:</a:t>
            </a:r>
          </a:p>
          <a:p>
            <a:pPr lvl="1">
              <a:lnSpc>
                <a:spcPct val="100000"/>
              </a:lnSpc>
              <a:spcBef>
                <a:spcPts val="1400"/>
              </a:spcBef>
            </a:pPr>
            <a:r>
              <a:rPr lang="en-US" dirty="0">
                <a:solidFill>
                  <a:schemeClr val="accent3">
                    <a:lumMod val="25000"/>
                  </a:schemeClr>
                </a:solidFill>
                <a:latin typeface="Abadi" panose="020B0604020104020204" pitchFamily="34" charset="0"/>
              </a:rPr>
              <a:t>Markers: show a geo location from </a:t>
            </a:r>
            <a:r>
              <a:rPr lang="en-US" dirty="0" err="1">
                <a:solidFill>
                  <a:schemeClr val="accent3">
                    <a:lumMod val="25000"/>
                  </a:schemeClr>
                </a:solidFill>
                <a:latin typeface="Abadi" panose="020B0604020104020204" pitchFamily="34" charset="0"/>
              </a:rPr>
              <a:t>lat</a:t>
            </a:r>
            <a:r>
              <a:rPr lang="en-US" dirty="0">
                <a:solidFill>
                  <a:schemeClr val="accent3">
                    <a:lumMod val="25000"/>
                  </a:schemeClr>
                </a:solidFill>
                <a:latin typeface="Abadi" panose="020B0604020104020204" pitchFamily="34" charset="0"/>
              </a:rPr>
              <a:t> and </a:t>
            </a:r>
            <a:r>
              <a:rPr lang="en-US" dirty="0" err="1">
                <a:solidFill>
                  <a:schemeClr val="accent3">
                    <a:lumMod val="25000"/>
                  </a:schemeClr>
                </a:solidFill>
                <a:latin typeface="Abadi" panose="020B0604020104020204" pitchFamily="34" charset="0"/>
              </a:rPr>
              <a:t>lon</a:t>
            </a:r>
            <a:r>
              <a:rPr lang="en-US" dirty="0">
                <a:solidFill>
                  <a:schemeClr val="accent3">
                    <a:lumMod val="25000"/>
                  </a:schemeClr>
                </a:solidFill>
                <a:latin typeface="Abadi" panose="020B0604020104020204" pitchFamily="34" charset="0"/>
              </a:rPr>
              <a:t> data</a:t>
            </a:r>
          </a:p>
          <a:p>
            <a:pPr lvl="1">
              <a:lnSpc>
                <a:spcPct val="100000"/>
              </a:lnSpc>
              <a:spcBef>
                <a:spcPts val="1400"/>
              </a:spcBef>
            </a:pPr>
            <a:r>
              <a:rPr lang="en-US" dirty="0">
                <a:solidFill>
                  <a:schemeClr val="accent3">
                    <a:lumMod val="25000"/>
                  </a:schemeClr>
                </a:solidFill>
                <a:latin typeface="Abadi" panose="020B0604020104020204" pitchFamily="34" charset="0"/>
              </a:rPr>
              <a:t>Cluster: show a group of markers</a:t>
            </a:r>
          </a:p>
          <a:p>
            <a:pPr lvl="1">
              <a:lnSpc>
                <a:spcPct val="100000"/>
              </a:lnSpc>
              <a:spcBef>
                <a:spcPts val="1400"/>
              </a:spcBef>
            </a:pPr>
            <a:r>
              <a:rPr lang="en-US" dirty="0">
                <a:solidFill>
                  <a:schemeClr val="accent3">
                    <a:lumMod val="25000"/>
                  </a:schemeClr>
                </a:solidFill>
                <a:latin typeface="Abadi" panose="020B0604020104020204" pitchFamily="34" charset="0"/>
              </a:rPr>
              <a:t>Circles: show a single location</a:t>
            </a:r>
          </a:p>
          <a:p>
            <a:pPr lvl="1">
              <a:lnSpc>
                <a:spcPct val="100000"/>
              </a:lnSpc>
              <a:spcBef>
                <a:spcPts val="1400"/>
              </a:spcBef>
            </a:pPr>
            <a:r>
              <a:rPr lang="en-US" dirty="0">
                <a:solidFill>
                  <a:schemeClr val="accent3">
                    <a:lumMod val="25000"/>
                  </a:schemeClr>
                </a:solidFill>
                <a:latin typeface="Abadi" panose="020B0604020104020204" pitchFamily="34" charset="0"/>
              </a:rPr>
              <a:t>Lines: show distance between two markers</a:t>
            </a:r>
            <a:endParaRPr lang="en-US" dirty="0"/>
          </a:p>
          <a:p>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a16="http://schemas.microsoft.com/office/drawing/2014/main" id="{B16B0D44-9D6C-5E41-BD14-96B976884B2A}"/>
              </a:ext>
            </a:extLst>
          </p:cNvPr>
          <p:cNvSpPr txBox="1">
            <a:spLocks/>
          </p:cNvSpPr>
          <p:nvPr/>
        </p:nvSpPr>
        <p:spPr>
          <a:xfrm>
            <a:off x="820738" y="1800225"/>
            <a:ext cx="4640263"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marL="0" indent="0">
              <a:lnSpc>
                <a:spcPct val="100000"/>
              </a:lnSpc>
              <a:spcBef>
                <a:spcPts val="1400"/>
              </a:spcBef>
              <a:buNone/>
            </a:pPr>
            <a:endParaRPr lang="en-US" sz="2400" dirty="0">
              <a:solidFill>
                <a:schemeClr val="accent3">
                  <a:lumMod val="25000"/>
                </a:schemeClr>
              </a:solidFill>
              <a:latin typeface="Abadi"/>
            </a:endParaRPr>
          </a:p>
          <a:p>
            <a:r>
              <a:rPr lang="en-US" altLang="ja-JP" sz="2400" dirty="0">
                <a:solidFill>
                  <a:srgbClr val="0B49CB"/>
                </a:solidFill>
                <a:hlinkClick r:id="rId3">
                  <a:extLst>
                    <a:ext uri="{A12FA001-AC4F-418D-AE19-62706E023703}">
                      <ahyp:hlinkClr xmlns:ahyp="http://schemas.microsoft.com/office/drawing/2018/hyperlinkcolor" val="tx"/>
                    </a:ext>
                  </a:extLst>
                </a:hlinkClick>
              </a:rPr>
              <a:t>IBM Watson Studio JupyterNotebook Link</a:t>
            </a:r>
            <a:endParaRPr lang="en-US" altLang="ja-JP" sz="2400" dirty="0">
              <a:solidFill>
                <a:srgbClr val="0B49CB"/>
              </a:solidFill>
            </a:endParaRPr>
          </a:p>
          <a:p>
            <a:endParaRPr lang="en-US" altLang="ja-JP" sz="2400" dirty="0"/>
          </a:p>
          <a:p>
            <a:r>
              <a:rPr lang="en-US" altLang="ja-JP" sz="2400" dirty="0">
                <a:hlinkClick r:id="rId4"/>
              </a:rPr>
              <a:t>Github JupyterNotebook Link</a:t>
            </a:r>
            <a:endParaRPr lang="en-US" altLang="ja-JP" sz="24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 Placeholder 2">
            <a:extLst>
              <a:ext uri="{FF2B5EF4-FFF2-40B4-BE49-F238E27FC236}">
                <a16:creationId xmlns:a16="http://schemas.microsoft.com/office/drawing/2014/main" id="{4D9AC73C-2862-B24C-B2A8-1B952D76F1E5}"/>
              </a:ext>
            </a:extLst>
          </p:cNvPr>
          <p:cNvSpPr txBox="1">
            <a:spLocks/>
          </p:cNvSpPr>
          <p:nvPr/>
        </p:nvSpPr>
        <p:spPr>
          <a:xfrm>
            <a:off x="820738" y="1800225"/>
            <a:ext cx="4640263"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marL="0" indent="0">
              <a:lnSpc>
                <a:spcPct val="100000"/>
              </a:lnSpc>
              <a:spcBef>
                <a:spcPts val="1400"/>
              </a:spcBef>
              <a:buNone/>
            </a:pPr>
            <a:endParaRPr lang="en-US" sz="2400" dirty="0">
              <a:solidFill>
                <a:schemeClr val="accent3">
                  <a:lumMod val="25000"/>
                </a:schemeClr>
              </a:solidFill>
              <a:latin typeface="Abadi"/>
            </a:endParaRPr>
          </a:p>
          <a:p>
            <a:r>
              <a:rPr lang="en-US" altLang="ja-JP" sz="2400" dirty="0">
                <a:solidFill>
                  <a:srgbClr val="0B49CB"/>
                </a:solidFill>
                <a:hlinkClick r:id="rId3">
                  <a:extLst>
                    <a:ext uri="{A12FA001-AC4F-418D-AE19-62706E023703}">
                      <ahyp:hlinkClr xmlns:ahyp="http://schemas.microsoft.com/office/drawing/2018/hyperlinkcolor" val="tx"/>
                    </a:ext>
                  </a:extLst>
                </a:hlinkClick>
              </a:rPr>
              <a:t>IBM Watson Studio JupyterNotebook Link</a:t>
            </a:r>
            <a:endParaRPr lang="en-US" altLang="ja-JP" sz="2400" dirty="0">
              <a:solidFill>
                <a:srgbClr val="0B49CB"/>
              </a:solidFill>
            </a:endParaRPr>
          </a:p>
          <a:p>
            <a:endParaRPr lang="en-US" altLang="ja-JP" sz="2400" dirty="0"/>
          </a:p>
          <a:p>
            <a:r>
              <a:rPr lang="en-US" altLang="ja-JP" sz="2400" dirty="0">
                <a:hlinkClick r:id="rId4"/>
              </a:rPr>
              <a:t>Github JupyterNotebook Link</a:t>
            </a:r>
            <a:endParaRPr lang="en-US" altLang="ja-JP" sz="2400" dirty="0"/>
          </a:p>
        </p:txBody>
      </p:sp>
      <p:sp>
        <p:nvSpPr>
          <p:cNvPr id="7" name="Content Placeholder 4">
            <a:extLst>
              <a:ext uri="{FF2B5EF4-FFF2-40B4-BE49-F238E27FC236}">
                <a16:creationId xmlns:a16="http://schemas.microsoft.com/office/drawing/2014/main" id="{447114FA-CADE-4F4A-8F4F-191F3A32D595}"/>
              </a:ext>
            </a:extLst>
          </p:cNvPr>
          <p:cNvSpPr txBox="1">
            <a:spLocks/>
          </p:cNvSpPr>
          <p:nvPr/>
        </p:nvSpPr>
        <p:spPr>
          <a:xfrm>
            <a:off x="5461000" y="1875054"/>
            <a:ext cx="589279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Summary of plots:</a:t>
            </a:r>
          </a:p>
          <a:p>
            <a:pPr lvl="1">
              <a:lnSpc>
                <a:spcPct val="100000"/>
              </a:lnSpc>
              <a:spcBef>
                <a:spcPts val="1400"/>
              </a:spcBef>
            </a:pPr>
            <a:r>
              <a:rPr lang="en-US" dirty="0">
                <a:solidFill>
                  <a:schemeClr val="accent3">
                    <a:lumMod val="25000"/>
                  </a:schemeClr>
                </a:solidFill>
                <a:latin typeface="Abadi" panose="020B0604020104020204" pitchFamily="34" charset="0"/>
              </a:rPr>
              <a:t>Bar: shows categories differences</a:t>
            </a:r>
          </a:p>
          <a:p>
            <a:pPr lvl="1">
              <a:lnSpc>
                <a:spcPct val="100000"/>
              </a:lnSpc>
              <a:spcBef>
                <a:spcPts val="1400"/>
              </a:spcBef>
            </a:pPr>
            <a:r>
              <a:rPr lang="en-US" dirty="0">
                <a:solidFill>
                  <a:schemeClr val="accent3">
                    <a:lumMod val="25000"/>
                  </a:schemeClr>
                </a:solidFill>
                <a:latin typeface="Abadi" panose="020B0604020104020204" pitchFamily="34" charset="0"/>
              </a:rPr>
              <a:t>Line: reports timeseries changes</a:t>
            </a:r>
          </a:p>
          <a:p>
            <a:pPr lvl="1">
              <a:lnSpc>
                <a:spcPct val="100000"/>
              </a:lnSpc>
              <a:spcBef>
                <a:spcPts val="1400"/>
              </a:spcBef>
            </a:pPr>
            <a:r>
              <a:rPr lang="en-US" dirty="0">
                <a:solidFill>
                  <a:schemeClr val="accent3">
                    <a:lumMod val="25000"/>
                  </a:schemeClr>
                </a:solidFill>
                <a:latin typeface="Abadi" panose="020B0604020104020204" pitchFamily="34" charset="0"/>
              </a:rPr>
              <a:t>Pie: shows the percentage of events</a:t>
            </a:r>
          </a:p>
          <a:p>
            <a:pPr lvl="1">
              <a:lnSpc>
                <a:spcPct val="100000"/>
              </a:lnSpc>
              <a:spcBef>
                <a:spcPts val="1400"/>
              </a:spcBef>
            </a:pPr>
            <a:r>
              <a:rPr lang="en-US" dirty="0">
                <a:solidFill>
                  <a:schemeClr val="accent3">
                    <a:lumMod val="25000"/>
                  </a:schemeClr>
                </a:solidFill>
                <a:latin typeface="Abadi" panose="020B0604020104020204" pitchFamily="34" charset="0"/>
              </a:rPr>
              <a:t>Tree: shows complex relationship of variables in interactive way</a:t>
            </a:r>
          </a:p>
          <a:p>
            <a:pPr lvl="1">
              <a:lnSpc>
                <a:spcPct val="100000"/>
              </a:lnSpc>
              <a:spcBef>
                <a:spcPts val="1400"/>
              </a:spcBef>
            </a:pPr>
            <a:r>
              <a:rPr lang="en-US" dirty="0">
                <a:solidFill>
                  <a:schemeClr val="accent3">
                    <a:lumMod val="25000"/>
                  </a:schemeClr>
                </a:solidFill>
                <a:latin typeface="Abadi" panose="020B0604020104020204" pitchFamily="34" charset="0"/>
              </a:rPr>
              <a:t>Map: shows variables of states on a map</a:t>
            </a:r>
            <a:endParaRPr lang="en-US" dirty="0"/>
          </a:p>
          <a:p>
            <a:endParaRPr lang="en-US" sz="24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7D348E3D-8796-8D4B-B3F7-AA28D13F9AFD}"/>
              </a:ext>
            </a:extLst>
          </p:cNvPr>
          <p:cNvSpPr txBox="1">
            <a:spLocks/>
          </p:cNvSpPr>
          <p:nvPr/>
        </p:nvSpPr>
        <p:spPr>
          <a:xfrm>
            <a:off x="734028" y="2064163"/>
            <a:ext cx="4640263"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endParaRPr lang="en-US" sz="2400" dirty="0">
              <a:solidFill>
                <a:schemeClr val="accent3">
                  <a:lumMod val="25000"/>
                </a:schemeClr>
              </a:solidFill>
              <a:latin typeface="Abadi"/>
            </a:endParaRPr>
          </a:p>
          <a:p>
            <a:pPr marL="0" indent="0">
              <a:lnSpc>
                <a:spcPct val="100000"/>
              </a:lnSpc>
              <a:spcBef>
                <a:spcPts val="1400"/>
              </a:spcBef>
              <a:buNone/>
            </a:pPr>
            <a:endParaRPr lang="en-US" sz="2400" dirty="0">
              <a:solidFill>
                <a:schemeClr val="accent3">
                  <a:lumMod val="25000"/>
                </a:schemeClr>
              </a:solidFill>
              <a:latin typeface="Abadi"/>
            </a:endParaRPr>
          </a:p>
          <a:p>
            <a:r>
              <a:rPr lang="en-US" altLang="ja-JP" sz="2400" dirty="0">
                <a:solidFill>
                  <a:srgbClr val="0B49CB"/>
                </a:solidFill>
                <a:hlinkClick r:id="rId3">
                  <a:extLst>
                    <a:ext uri="{A12FA001-AC4F-418D-AE19-62706E023703}">
                      <ahyp:hlinkClr xmlns:ahyp="http://schemas.microsoft.com/office/drawing/2018/hyperlinkcolor" val="tx"/>
                    </a:ext>
                  </a:extLst>
                </a:hlinkClick>
              </a:rPr>
              <a:t>IBM Watson Studio JupyterNotebook Link</a:t>
            </a:r>
            <a:endParaRPr lang="en-US" altLang="ja-JP" sz="2400" dirty="0">
              <a:solidFill>
                <a:srgbClr val="0B49CB"/>
              </a:solidFill>
            </a:endParaRPr>
          </a:p>
          <a:p>
            <a:endParaRPr lang="en-US" altLang="ja-JP" sz="2400" dirty="0"/>
          </a:p>
          <a:p>
            <a:r>
              <a:rPr lang="en-US" altLang="ja-JP" sz="2400" dirty="0">
                <a:hlinkClick r:id="rId4"/>
              </a:rPr>
              <a:t>Github JupyterNotebook Link</a:t>
            </a:r>
            <a:endParaRPr lang="en-US" altLang="ja-JP" sz="2400" dirty="0"/>
          </a:p>
        </p:txBody>
      </p:sp>
      <p:sp>
        <p:nvSpPr>
          <p:cNvPr id="7" name="Content Placeholder 4">
            <a:extLst>
              <a:ext uri="{FF2B5EF4-FFF2-40B4-BE49-F238E27FC236}">
                <a16:creationId xmlns:a16="http://schemas.microsoft.com/office/drawing/2014/main" id="{281AF746-9573-A549-91EE-CF0E35529B07}"/>
              </a:ext>
            </a:extLst>
          </p:cNvPr>
          <p:cNvSpPr txBox="1">
            <a:spLocks/>
          </p:cNvSpPr>
          <p:nvPr/>
        </p:nvSpPr>
        <p:spPr>
          <a:xfrm>
            <a:off x="734028" y="1825625"/>
            <a:ext cx="4898062" cy="14542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models are trained by the spited data sets, the optimal parameters are decided by applying grid searching method, and evaluated by scores.</a:t>
            </a:r>
            <a:endParaRPr lang="en-US" dirty="0"/>
          </a:p>
        </p:txBody>
      </p:sp>
      <p:graphicFrame>
        <p:nvGraphicFramePr>
          <p:cNvPr id="8" name="Diagram 7">
            <a:extLst>
              <a:ext uri="{FF2B5EF4-FFF2-40B4-BE49-F238E27FC236}">
                <a16:creationId xmlns:a16="http://schemas.microsoft.com/office/drawing/2014/main" id="{22522068-5009-144D-9EBA-4B1BB1F01D14}"/>
              </a:ext>
            </a:extLst>
          </p:cNvPr>
          <p:cNvGraphicFramePr/>
          <p:nvPr>
            <p:extLst>
              <p:ext uri="{D42A27DB-BD31-4B8C-83A1-F6EECF244321}">
                <p14:modId xmlns:p14="http://schemas.microsoft.com/office/powerpoint/2010/main" val="2599419090"/>
              </p:ext>
            </p:extLst>
          </p:nvPr>
        </p:nvGraphicFramePr>
        <p:xfrm>
          <a:off x="6301408" y="1669775"/>
          <a:ext cx="4640263" cy="38365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401538"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Both API and web crawling are capable to collect </a:t>
            </a:r>
            <a:r>
              <a:rPr lang="en-US" sz="1800" dirty="0" err="1">
                <a:solidFill>
                  <a:schemeClr val="accent3">
                    <a:lumMod val="25000"/>
                  </a:schemeClr>
                </a:solidFill>
                <a:latin typeface="Abadi" panose="020B0604020104020204" pitchFamily="34" charset="0"/>
              </a:rPr>
              <a:t>Xspace</a:t>
            </a:r>
            <a:r>
              <a:rPr lang="en-US" sz="1800" dirty="0">
                <a:solidFill>
                  <a:schemeClr val="accent3">
                    <a:lumMod val="25000"/>
                  </a:schemeClr>
                </a:solidFill>
                <a:latin typeface="Abadi" panose="020B0604020104020204" pitchFamily="34" charset="0"/>
              </a:rPr>
              <a:t> data</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is effective for data filtering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interactive visualization provides informative information</a:t>
            </a:r>
          </a:p>
          <a:p>
            <a:pPr lvl="1">
              <a:lnSpc>
                <a:spcPct val="100000"/>
              </a:lnSpc>
              <a:spcBef>
                <a:spcPts val="1400"/>
              </a:spcBef>
            </a:pP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is powerful to show instant data change</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logistical regression model has the best accuracy of predicting.</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F4099EC2-2542-0047-9926-9D951CDA38A3}"/>
              </a:ext>
            </a:extLst>
          </p:cNvPr>
          <p:cNvPicPr>
            <a:picLocks noChangeAspect="1"/>
          </p:cNvPicPr>
          <p:nvPr/>
        </p:nvPicPr>
        <p:blipFill>
          <a:blip r:embed="rId3"/>
          <a:stretch>
            <a:fillRect/>
          </a:stretch>
        </p:blipFill>
        <p:spPr>
          <a:xfrm>
            <a:off x="4797211" y="1652588"/>
            <a:ext cx="6845300" cy="42164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45EF65B-61B3-EB46-A143-689FE9EEA212}"/>
              </a:ext>
            </a:extLst>
          </p:cNvPr>
          <p:cNvPicPr>
            <a:picLocks noChangeAspect="1"/>
          </p:cNvPicPr>
          <p:nvPr/>
        </p:nvPicPr>
        <p:blipFill>
          <a:blip r:embed="rId3"/>
          <a:stretch>
            <a:fillRect/>
          </a:stretch>
        </p:blipFill>
        <p:spPr>
          <a:xfrm>
            <a:off x="5227983" y="1589088"/>
            <a:ext cx="5791200" cy="42799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DBB7C098-8847-FD4C-B62F-6E8350521291}"/>
              </a:ext>
            </a:extLst>
          </p:cNvPr>
          <p:cNvPicPr>
            <a:picLocks noChangeAspect="1"/>
          </p:cNvPicPr>
          <p:nvPr/>
        </p:nvPicPr>
        <p:blipFill>
          <a:blip r:embed="rId3"/>
          <a:stretch>
            <a:fillRect/>
          </a:stretch>
        </p:blipFill>
        <p:spPr>
          <a:xfrm>
            <a:off x="5278614" y="1583610"/>
            <a:ext cx="5473315" cy="44419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0484667-3A5B-884C-8192-6E4DD28CC887}"/>
              </a:ext>
            </a:extLst>
          </p:cNvPr>
          <p:cNvPicPr>
            <a:picLocks noChangeAspect="1"/>
          </p:cNvPicPr>
          <p:nvPr/>
        </p:nvPicPr>
        <p:blipFill>
          <a:blip r:embed="rId3"/>
          <a:stretch>
            <a:fillRect/>
          </a:stretch>
        </p:blipFill>
        <p:spPr>
          <a:xfrm>
            <a:off x="5355928" y="1561179"/>
            <a:ext cx="4911746" cy="446439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F2CE542F-6BB7-CD41-B078-6E075A9DA1C4}"/>
              </a:ext>
            </a:extLst>
          </p:cNvPr>
          <p:cNvPicPr>
            <a:picLocks noChangeAspect="1"/>
          </p:cNvPicPr>
          <p:nvPr/>
        </p:nvPicPr>
        <p:blipFill>
          <a:blip r:embed="rId3"/>
          <a:stretch>
            <a:fillRect/>
          </a:stretch>
        </p:blipFill>
        <p:spPr>
          <a:xfrm>
            <a:off x="5312812" y="1474383"/>
            <a:ext cx="5424761" cy="478182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E333568B-60B8-9E41-BE88-C719B520F68A}"/>
              </a:ext>
            </a:extLst>
          </p:cNvPr>
          <p:cNvPicPr>
            <a:picLocks noChangeAspect="1"/>
          </p:cNvPicPr>
          <p:nvPr/>
        </p:nvPicPr>
        <p:blipFill>
          <a:blip r:embed="rId3"/>
          <a:stretch>
            <a:fillRect/>
          </a:stretch>
        </p:blipFill>
        <p:spPr>
          <a:xfrm>
            <a:off x="4894645" y="1650036"/>
            <a:ext cx="6335144" cy="423130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8981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There are four launch sites, CCAFS LC-40, CCAFS SLC-40, KSC LC-39A, and 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C8F07719-8C5E-F543-8510-BBB8F35491BE}"/>
              </a:ext>
            </a:extLst>
          </p:cNvPr>
          <p:cNvPicPr>
            <a:picLocks noChangeAspect="1"/>
          </p:cNvPicPr>
          <p:nvPr/>
        </p:nvPicPr>
        <p:blipFill>
          <a:blip r:embed="rId3"/>
          <a:stretch>
            <a:fillRect/>
          </a:stretch>
        </p:blipFill>
        <p:spPr>
          <a:xfrm>
            <a:off x="6721424" y="1277450"/>
            <a:ext cx="4749800" cy="50419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They are all CCAFS 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379A2CE-9262-764E-B3A5-AE90B4E68279}"/>
              </a:ext>
            </a:extLst>
          </p:cNvPr>
          <p:cNvPicPr>
            <a:picLocks noChangeAspect="1"/>
          </p:cNvPicPr>
          <p:nvPr/>
        </p:nvPicPr>
        <p:blipFill>
          <a:blip r:embed="rId3"/>
          <a:stretch>
            <a:fillRect/>
          </a:stretch>
        </p:blipFill>
        <p:spPr>
          <a:xfrm>
            <a:off x="0" y="3360305"/>
            <a:ext cx="12192000" cy="306690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753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Well, um… no idea about it…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ECD3D6F-F19F-334E-B313-0D6B9069EC50}"/>
              </a:ext>
            </a:extLst>
          </p:cNvPr>
          <p:cNvPicPr>
            <a:picLocks noChangeAspect="1"/>
          </p:cNvPicPr>
          <p:nvPr/>
        </p:nvPicPr>
        <p:blipFill>
          <a:blip r:embed="rId3"/>
          <a:stretch>
            <a:fillRect/>
          </a:stretch>
        </p:blipFill>
        <p:spPr>
          <a:xfrm>
            <a:off x="6345311" y="1567873"/>
            <a:ext cx="4940300" cy="44577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753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Average of 3000 kg, quite small mass.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54D5A6FF-C51A-3E48-BFAC-77F1B56CEF73}"/>
              </a:ext>
            </a:extLst>
          </p:cNvPr>
          <p:cNvPicPr>
            <a:picLocks noChangeAspect="1"/>
          </p:cNvPicPr>
          <p:nvPr/>
        </p:nvPicPr>
        <p:blipFill>
          <a:blip r:embed="rId3"/>
          <a:stretch>
            <a:fillRect/>
          </a:stretch>
        </p:blipFill>
        <p:spPr>
          <a:xfrm>
            <a:off x="6345311" y="1622425"/>
            <a:ext cx="4940300" cy="41529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943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First successful landing after 5 years attempts, LOL!!</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1D265D9A-F54B-D340-8479-2A4156F13D85}"/>
              </a:ext>
            </a:extLst>
          </p:cNvPr>
          <p:cNvPicPr>
            <a:picLocks noChangeAspect="1"/>
          </p:cNvPicPr>
          <p:nvPr/>
        </p:nvPicPr>
        <p:blipFill>
          <a:blip r:embed="rId3"/>
          <a:stretch>
            <a:fillRect/>
          </a:stretch>
        </p:blipFill>
        <p:spPr>
          <a:xfrm>
            <a:off x="6091311" y="1771073"/>
            <a:ext cx="5194300" cy="42545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4884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The version code seem to be continued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743A5639-2093-BA4B-8CFD-39651C0A8F1A}"/>
              </a:ext>
            </a:extLst>
          </p:cNvPr>
          <p:cNvPicPr>
            <a:picLocks noChangeAspect="1"/>
          </p:cNvPicPr>
          <p:nvPr/>
        </p:nvPicPr>
        <p:blipFill>
          <a:blip r:embed="rId3"/>
          <a:stretch>
            <a:fillRect/>
          </a:stretch>
        </p:blipFill>
        <p:spPr>
          <a:xfrm>
            <a:off x="6718852" y="1574653"/>
            <a:ext cx="4461152" cy="445092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0504"/>
            <a:ext cx="10326708" cy="431358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233363" indent="0" algn="just">
              <a:lnSpc>
                <a:spcPct val="100000"/>
              </a:lnSpc>
              <a:spcBef>
                <a:spcPts val="1400"/>
              </a:spcBef>
              <a:buNone/>
            </a:pPr>
            <a:r>
              <a:rPr lang="en-US" sz="2200" dirty="0">
                <a:solidFill>
                  <a:schemeClr val="accent3">
                    <a:lumMod val="25000"/>
                  </a:schemeClr>
                </a:solidFill>
                <a:latin typeface="Abadi" panose="020B0604020104020204" pitchFamily="34" charset="0"/>
              </a:rPr>
              <a:t>In order to predict if the first stage of the SpaceX Falcon 9 rocket will land successfully, the methods of data collection, data wrangling, exploratory data analysis, data visualization, model development, model evaluation are applied.</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233363" indent="0" algn="just">
              <a:lnSpc>
                <a:spcPct val="110000"/>
              </a:lnSpc>
              <a:spcBef>
                <a:spcPts val="1400"/>
              </a:spcBef>
              <a:buNone/>
            </a:pPr>
            <a:r>
              <a:rPr lang="en-US" sz="2200" dirty="0">
                <a:solidFill>
                  <a:schemeClr val="accent3">
                    <a:lumMod val="25000"/>
                  </a:schemeClr>
                </a:solidFill>
                <a:latin typeface="Abadi" panose="020B0604020104020204" pitchFamily="34" charset="0"/>
              </a:rPr>
              <a:t>Launch site has a strong relation with success rate. </a:t>
            </a:r>
          </a:p>
          <a:p>
            <a:pPr marL="233363" indent="0" algn="just">
              <a:lnSpc>
                <a:spcPct val="110000"/>
              </a:lnSpc>
              <a:spcBef>
                <a:spcPts val="1400"/>
              </a:spcBef>
              <a:buNone/>
            </a:pPr>
            <a:r>
              <a:rPr lang="en-US" sz="2200" dirty="0">
                <a:solidFill>
                  <a:schemeClr val="accent3">
                    <a:lumMod val="25000"/>
                  </a:schemeClr>
                </a:solidFill>
                <a:latin typeface="Abadi" panose="020B0604020104020204" pitchFamily="34" charset="0"/>
              </a:rPr>
              <a:t>CCAFS SLC-40 and KSC LC-39A are most feasible sites with highest success rate and amount of launch.</a:t>
            </a:r>
          </a:p>
          <a:p>
            <a:pPr marL="233363" indent="0" algn="just">
              <a:lnSpc>
                <a:spcPct val="110000"/>
              </a:lnSpc>
              <a:spcBef>
                <a:spcPts val="1400"/>
              </a:spcBef>
              <a:buNone/>
            </a:pPr>
            <a:r>
              <a:rPr lang="en-US" sz="2200" dirty="0">
                <a:solidFill>
                  <a:schemeClr val="accent3">
                    <a:lumMod val="25000"/>
                  </a:schemeClr>
                </a:solidFill>
                <a:latin typeface="Abadi" panose="020B0604020104020204" pitchFamily="34" charset="0"/>
              </a:rPr>
              <a:t>The ocean &amp; RTLS outcome have succussed on small and medium mass launches, and there is more chances for improvement.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0254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Mission outcomes are preforming well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24087449-C894-5E49-9DE5-129ACCD595C5}"/>
              </a:ext>
            </a:extLst>
          </p:cNvPr>
          <p:cNvPicPr>
            <a:picLocks noChangeAspect="1"/>
          </p:cNvPicPr>
          <p:nvPr/>
        </p:nvPicPr>
        <p:blipFill>
          <a:blip r:embed="rId3"/>
          <a:stretch>
            <a:fillRect/>
          </a:stretch>
        </p:blipFill>
        <p:spPr>
          <a:xfrm>
            <a:off x="5872558" y="1575377"/>
            <a:ext cx="5413053" cy="432377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5054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The version code seem to be continued</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C270B60F-87D8-EF48-A74F-04F25BC4266B}"/>
              </a:ext>
            </a:extLst>
          </p:cNvPr>
          <p:cNvPicPr>
            <a:picLocks noChangeAspect="1"/>
          </p:cNvPicPr>
          <p:nvPr/>
        </p:nvPicPr>
        <p:blipFill>
          <a:blip r:embed="rId3"/>
          <a:stretch>
            <a:fillRect/>
          </a:stretch>
        </p:blipFill>
        <p:spPr>
          <a:xfrm>
            <a:off x="7616339" y="1394836"/>
            <a:ext cx="3197993" cy="50323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1200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a:lnSpc>
                <a:spcPct val="100000"/>
              </a:lnSpc>
              <a:spcBef>
                <a:spcPts val="1400"/>
              </a:spcBef>
            </a:pPr>
            <a:endParaRPr lang="en-US" sz="2200" dirty="0">
              <a:solidFill>
                <a:schemeClr val="accent3">
                  <a:lumMod val="25000"/>
                </a:schemeClr>
              </a:solidFill>
              <a:latin typeface="Abadi"/>
            </a:endParaRPr>
          </a:p>
          <a:p>
            <a:pPr lvl="1">
              <a:lnSpc>
                <a:spcPct val="100000"/>
              </a:lnSpc>
              <a:spcBef>
                <a:spcPts val="1400"/>
              </a:spcBef>
            </a:pPr>
            <a:r>
              <a:rPr lang="en-US" dirty="0">
                <a:solidFill>
                  <a:schemeClr val="accent3">
                    <a:lumMod val="25000"/>
                  </a:schemeClr>
                </a:solidFill>
                <a:latin typeface="Abadi"/>
              </a:rPr>
              <a:t>Maybe drone ship is problem before improvement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36330B71-FCA5-6B43-8CF5-7DBE6598A997}"/>
              </a:ext>
            </a:extLst>
          </p:cNvPr>
          <p:cNvPicPr>
            <a:picLocks noChangeAspect="1"/>
          </p:cNvPicPr>
          <p:nvPr/>
        </p:nvPicPr>
        <p:blipFill>
          <a:blip r:embed="rId3"/>
          <a:stretch>
            <a:fillRect/>
          </a:stretch>
        </p:blipFill>
        <p:spPr>
          <a:xfrm>
            <a:off x="6109986" y="1401763"/>
            <a:ext cx="4876800" cy="47752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98251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Most failure cases are on drone ship recently.</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412B8C12-1F1B-C242-944D-4CB86DFA7ADA}"/>
              </a:ext>
            </a:extLst>
          </p:cNvPr>
          <p:cNvPicPr>
            <a:picLocks noChangeAspect="1"/>
          </p:cNvPicPr>
          <p:nvPr/>
        </p:nvPicPr>
        <p:blipFill>
          <a:blip r:embed="rId3"/>
          <a:stretch>
            <a:fillRect/>
          </a:stretch>
        </p:blipFill>
        <p:spPr>
          <a:xfrm>
            <a:off x="7991062" y="1423986"/>
            <a:ext cx="2995724" cy="48115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4698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Both ground and sea surface sites are necessary, also, south areas maybe a proper areas.</a:t>
            </a: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The transportation base chosen maybe important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Best launch sites</a:t>
            </a:r>
          </a:p>
        </p:txBody>
      </p:sp>
      <p:pic>
        <p:nvPicPr>
          <p:cNvPr id="4" name="Picture 3">
            <a:extLst>
              <a:ext uri="{FF2B5EF4-FFF2-40B4-BE49-F238E27FC236}">
                <a16:creationId xmlns:a16="http://schemas.microsoft.com/office/drawing/2014/main" id="{4722CD64-CF86-054C-99ED-5CEA91EC909B}"/>
              </a:ext>
            </a:extLst>
          </p:cNvPr>
          <p:cNvPicPr>
            <a:picLocks noChangeAspect="1"/>
          </p:cNvPicPr>
          <p:nvPr/>
        </p:nvPicPr>
        <p:blipFill>
          <a:blip r:embed="rId3"/>
          <a:stretch>
            <a:fillRect/>
          </a:stretch>
        </p:blipFill>
        <p:spPr>
          <a:xfrm>
            <a:off x="4716995" y="1575377"/>
            <a:ext cx="6880126"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94564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endParaRPr lang="en-US" sz="2200" dirty="0">
              <a:solidFill>
                <a:schemeClr val="accent3">
                  <a:lumMod val="25000"/>
                </a:schemeClr>
              </a:solidFill>
              <a:latin typeface="Abadi"/>
            </a:endParaRPr>
          </a:p>
          <a:p>
            <a:pPr lvl="1">
              <a:lnSpc>
                <a:spcPct val="100000"/>
              </a:lnSpc>
              <a:spcBef>
                <a:spcPts val="1400"/>
              </a:spcBef>
            </a:pPr>
            <a:r>
              <a:rPr lang="en-US" dirty="0">
                <a:solidFill>
                  <a:schemeClr val="accent3">
                    <a:lumMod val="25000"/>
                  </a:schemeClr>
                </a:solidFill>
                <a:latin typeface="Abadi"/>
              </a:rPr>
              <a:t>Color icons is impressive way to show the rate of success, in VABF, failure rate is high.</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Red vs. Green</a:t>
            </a:r>
          </a:p>
        </p:txBody>
      </p:sp>
      <p:pic>
        <p:nvPicPr>
          <p:cNvPr id="2" name="Picture 1">
            <a:extLst>
              <a:ext uri="{FF2B5EF4-FFF2-40B4-BE49-F238E27FC236}">
                <a16:creationId xmlns:a16="http://schemas.microsoft.com/office/drawing/2014/main" id="{3C1BF302-E728-AE4F-BA6F-B24C8174E5D9}"/>
              </a:ext>
            </a:extLst>
          </p:cNvPr>
          <p:cNvPicPr>
            <a:picLocks noChangeAspect="1"/>
          </p:cNvPicPr>
          <p:nvPr/>
        </p:nvPicPr>
        <p:blipFill>
          <a:blip r:embed="rId3"/>
          <a:stretch>
            <a:fillRect/>
          </a:stretch>
        </p:blipFill>
        <p:spPr>
          <a:xfrm>
            <a:off x="4715654" y="1825625"/>
            <a:ext cx="6742317" cy="419994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53826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endParaRPr lang="en-US" sz="2200" dirty="0">
              <a:solidFill>
                <a:schemeClr val="accent3">
                  <a:lumMod val="25000"/>
                </a:schemeClr>
              </a:solidFill>
              <a:latin typeface="Abadi"/>
            </a:endParaRPr>
          </a:p>
          <a:p>
            <a:pPr lvl="1">
              <a:lnSpc>
                <a:spcPct val="100000"/>
              </a:lnSpc>
              <a:spcBef>
                <a:spcPts val="1400"/>
              </a:spcBef>
            </a:pPr>
            <a:r>
              <a:rPr lang="en-US" dirty="0">
                <a:solidFill>
                  <a:schemeClr val="accent3">
                    <a:lumMod val="25000"/>
                  </a:schemeClr>
                </a:solidFill>
                <a:latin typeface="Abadi"/>
              </a:rPr>
              <a:t>Visualization shows importance of transportation, for example the railway, coast or port.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Transportation</a:t>
            </a:r>
          </a:p>
        </p:txBody>
      </p:sp>
      <p:pic>
        <p:nvPicPr>
          <p:cNvPr id="2" name="Picture 1">
            <a:extLst>
              <a:ext uri="{FF2B5EF4-FFF2-40B4-BE49-F238E27FC236}">
                <a16:creationId xmlns:a16="http://schemas.microsoft.com/office/drawing/2014/main" id="{B7C43070-CAC2-AC46-87F8-F78FD9187590}"/>
              </a:ext>
            </a:extLst>
          </p:cNvPr>
          <p:cNvPicPr>
            <a:picLocks noChangeAspect="1"/>
          </p:cNvPicPr>
          <p:nvPr/>
        </p:nvPicPr>
        <p:blipFill>
          <a:blip r:embed="rId3"/>
          <a:stretch>
            <a:fillRect/>
          </a:stretch>
        </p:blipFill>
        <p:spPr>
          <a:xfrm>
            <a:off x="4308270" y="1580248"/>
            <a:ext cx="7149702" cy="453570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51995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endParaRPr lang="en-US" sz="2200" dirty="0">
              <a:solidFill>
                <a:schemeClr val="accent3">
                  <a:lumMod val="25000"/>
                </a:schemeClr>
              </a:solidFill>
              <a:latin typeface="Abadi"/>
            </a:endParaRPr>
          </a:p>
          <a:p>
            <a:pPr lvl="1">
              <a:lnSpc>
                <a:spcPct val="100000"/>
              </a:lnSpc>
              <a:spcBef>
                <a:spcPts val="1400"/>
              </a:spcBef>
            </a:pPr>
            <a:r>
              <a:rPr lang="en-US" dirty="0">
                <a:solidFill>
                  <a:schemeClr val="accent3">
                    <a:lumMod val="25000"/>
                  </a:schemeClr>
                </a:solidFill>
                <a:latin typeface="Abadi"/>
              </a:rPr>
              <a:t>Key findings: The most successful launch sites are CCAFS SLC-40 and KSC LC-39A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most successful launch site</a:t>
            </a:r>
          </a:p>
        </p:txBody>
      </p:sp>
      <p:pic>
        <p:nvPicPr>
          <p:cNvPr id="2" name="Picture 1">
            <a:extLst>
              <a:ext uri="{FF2B5EF4-FFF2-40B4-BE49-F238E27FC236}">
                <a16:creationId xmlns:a16="http://schemas.microsoft.com/office/drawing/2014/main" id="{7E2C939B-C82D-2541-9078-BA8A69A00A65}"/>
              </a:ext>
            </a:extLst>
          </p:cNvPr>
          <p:cNvPicPr>
            <a:picLocks noChangeAspect="1"/>
          </p:cNvPicPr>
          <p:nvPr/>
        </p:nvPicPr>
        <p:blipFill>
          <a:blip r:embed="rId3"/>
          <a:stretch>
            <a:fillRect/>
          </a:stretch>
        </p:blipFill>
        <p:spPr>
          <a:xfrm>
            <a:off x="5289961" y="1432339"/>
            <a:ext cx="6168011" cy="474462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30626"/>
            <a:ext cx="10093616" cy="4494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195263" indent="0">
              <a:spcBef>
                <a:spcPts val="1400"/>
              </a:spcBef>
              <a:buNone/>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Sources of data</a:t>
            </a:r>
          </a:p>
          <a:p>
            <a:pPr lvl="1">
              <a:spcBef>
                <a:spcPts val="1400"/>
              </a:spcBef>
            </a:pPr>
            <a:r>
              <a:rPr lang="en-US" sz="1800" dirty="0">
                <a:solidFill>
                  <a:schemeClr val="accent3">
                    <a:lumMod val="25000"/>
                  </a:schemeClr>
                </a:solidFill>
                <a:latin typeface="Abadi" panose="020B0604020104020204" pitchFamily="34" charset="0"/>
              </a:rPr>
              <a:t>Data managing</a:t>
            </a:r>
          </a:p>
          <a:p>
            <a:pPr lvl="1">
              <a:spcBef>
                <a:spcPts val="1400"/>
              </a:spcBef>
            </a:pPr>
            <a:r>
              <a:rPr lang="en-US" sz="1800" dirty="0">
                <a:solidFill>
                  <a:schemeClr val="accent3">
                    <a:lumMod val="25000"/>
                  </a:schemeClr>
                </a:solidFill>
                <a:latin typeface="Abadi" panose="020B0604020104020204" pitchFamily="34" charset="0"/>
              </a:rPr>
              <a:t>Data processing</a:t>
            </a:r>
          </a:p>
          <a:p>
            <a:pPr lvl="1">
              <a:spcBef>
                <a:spcPts val="1400"/>
              </a:spcBef>
            </a:pPr>
            <a:r>
              <a:rPr lang="en-US" sz="1800" dirty="0">
                <a:solidFill>
                  <a:schemeClr val="accent3">
                    <a:lumMod val="25000"/>
                  </a:schemeClr>
                </a:solidFill>
                <a:latin typeface="Abadi" panose="020B0604020104020204" pitchFamily="34" charset="0"/>
              </a:rPr>
              <a:t>Data analysis</a:t>
            </a:r>
          </a:p>
          <a:p>
            <a:pPr lvl="1">
              <a:spcBef>
                <a:spcPts val="1400"/>
              </a:spcBef>
            </a:pPr>
            <a:r>
              <a:rPr lang="en-US" sz="1800" dirty="0">
                <a:solidFill>
                  <a:schemeClr val="accent3">
                    <a:lumMod val="25000"/>
                  </a:schemeClr>
                </a:solidFill>
                <a:latin typeface="Abadi" panose="020B0604020104020204" pitchFamily="34" charset="0"/>
              </a:rPr>
              <a:t>Data understanding</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30333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endParaRPr lang="en-US" sz="2200" dirty="0">
              <a:solidFill>
                <a:schemeClr val="accent3">
                  <a:lumMod val="25000"/>
                </a:schemeClr>
              </a:solidFill>
              <a:latin typeface="Abadi"/>
            </a:endParaRPr>
          </a:p>
          <a:p>
            <a:pPr lvl="1">
              <a:lnSpc>
                <a:spcPct val="100000"/>
              </a:lnSpc>
              <a:spcBef>
                <a:spcPts val="1400"/>
              </a:spcBef>
            </a:pPr>
            <a:r>
              <a:rPr lang="en-US" dirty="0">
                <a:solidFill>
                  <a:schemeClr val="accent3">
                    <a:lumMod val="25000"/>
                  </a:schemeClr>
                </a:solidFill>
                <a:latin typeface="Abadi"/>
              </a:rPr>
              <a:t>KSC LC-39A has the highest successful rate.</a:t>
            </a:r>
          </a:p>
          <a:p>
            <a:pPr lvl="1">
              <a:lnSpc>
                <a:spcPct val="100000"/>
              </a:lnSpc>
              <a:spcBef>
                <a:spcPts val="1400"/>
              </a:spcBef>
            </a:pPr>
            <a:r>
              <a:rPr lang="en-US" dirty="0">
                <a:solidFill>
                  <a:schemeClr val="accent3">
                    <a:lumMod val="25000"/>
                  </a:schemeClr>
                </a:solidFill>
                <a:latin typeface="Abadi"/>
              </a:rPr>
              <a:t>The CCAFS SLC-40 follows.</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most feasible launch site</a:t>
            </a:r>
          </a:p>
        </p:txBody>
      </p:sp>
      <p:pic>
        <p:nvPicPr>
          <p:cNvPr id="2" name="Picture 1">
            <a:extLst>
              <a:ext uri="{FF2B5EF4-FFF2-40B4-BE49-F238E27FC236}">
                <a16:creationId xmlns:a16="http://schemas.microsoft.com/office/drawing/2014/main" id="{EE0B9068-2094-2B40-9E48-44C3D22BF236}"/>
              </a:ext>
            </a:extLst>
          </p:cNvPr>
          <p:cNvPicPr>
            <a:picLocks noChangeAspect="1"/>
          </p:cNvPicPr>
          <p:nvPr/>
        </p:nvPicPr>
        <p:blipFill>
          <a:blip r:embed="rId3"/>
          <a:stretch>
            <a:fillRect/>
          </a:stretch>
        </p:blipFill>
        <p:spPr>
          <a:xfrm>
            <a:off x="5037362" y="1575377"/>
            <a:ext cx="6420610" cy="41999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4"/>
            <a:ext cx="5161632" cy="46015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p>
          <a:p>
            <a:pPr>
              <a:lnSpc>
                <a:spcPct val="100000"/>
              </a:lnSpc>
              <a:spcBef>
                <a:spcPts val="1400"/>
              </a:spcBef>
            </a:pPr>
            <a:endParaRPr lang="en-US" sz="2200" dirty="0">
              <a:solidFill>
                <a:schemeClr val="accent3">
                  <a:lumMod val="25000"/>
                </a:schemeClr>
              </a:solidFill>
              <a:latin typeface="Abadi"/>
            </a:endParaRPr>
          </a:p>
          <a:p>
            <a:pPr lvl="1">
              <a:lnSpc>
                <a:spcPct val="100000"/>
              </a:lnSpc>
              <a:spcBef>
                <a:spcPts val="1400"/>
              </a:spcBef>
            </a:pPr>
            <a:r>
              <a:rPr lang="en-US" dirty="0">
                <a:solidFill>
                  <a:schemeClr val="accent3">
                    <a:lumMod val="25000"/>
                  </a:schemeClr>
                </a:solidFill>
                <a:latin typeface="Abadi"/>
              </a:rPr>
              <a:t>One key point:</a:t>
            </a:r>
          </a:p>
          <a:p>
            <a:pPr lvl="2">
              <a:lnSpc>
                <a:spcPct val="100000"/>
              </a:lnSpc>
              <a:spcBef>
                <a:spcPts val="1400"/>
              </a:spcBef>
            </a:pPr>
            <a:r>
              <a:rPr lang="en-US" sz="1800" dirty="0">
                <a:solidFill>
                  <a:schemeClr val="accent3">
                    <a:lumMod val="25000"/>
                  </a:schemeClr>
                </a:solidFill>
                <a:latin typeface="Abadi"/>
              </a:rPr>
              <a:t>The ocean &amp; RTLS outcome has high successful rate for the small and medium mass launch</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Promising launch sites</a:t>
            </a:r>
          </a:p>
        </p:txBody>
      </p:sp>
      <p:pic>
        <p:nvPicPr>
          <p:cNvPr id="4" name="Picture 3">
            <a:extLst>
              <a:ext uri="{FF2B5EF4-FFF2-40B4-BE49-F238E27FC236}">
                <a16:creationId xmlns:a16="http://schemas.microsoft.com/office/drawing/2014/main" id="{24DE96BB-E84A-F546-BEFC-0D146A6AC504}"/>
              </a:ext>
            </a:extLst>
          </p:cNvPr>
          <p:cNvPicPr>
            <a:picLocks noChangeAspect="1"/>
          </p:cNvPicPr>
          <p:nvPr/>
        </p:nvPicPr>
        <p:blipFill>
          <a:blip r:embed="rId4"/>
          <a:stretch>
            <a:fillRect/>
          </a:stretch>
        </p:blipFill>
        <p:spPr>
          <a:xfrm>
            <a:off x="5931643" y="1351973"/>
            <a:ext cx="5490346" cy="46736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553862"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dirty="0"/>
              <a:t>logistic regression model</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Rectangle 2">
            <a:extLst>
              <a:ext uri="{FF2B5EF4-FFF2-40B4-BE49-F238E27FC236}">
                <a16:creationId xmlns:a16="http://schemas.microsoft.com/office/drawing/2014/main" id="{91497AFD-4CD2-AA48-847F-2C0259B64453}"/>
              </a:ext>
            </a:extLst>
          </p:cNvPr>
          <p:cNvSpPr/>
          <p:nvPr/>
        </p:nvSpPr>
        <p:spPr>
          <a:xfrm>
            <a:off x="3048000" y="3105835"/>
            <a:ext cx="6096000" cy="646331"/>
          </a:xfrm>
          <a:prstGeom prst="rect">
            <a:avLst/>
          </a:prstGeom>
        </p:spPr>
        <p:txBody>
          <a:bodyPr>
            <a:spAutoFit/>
          </a:bodyPr>
          <a:lstStyle/>
          <a:p>
            <a:br>
              <a:rPr lang="en-JP" dirty="0"/>
            </a:br>
            <a:endParaRPr lang="ja-JP" altLang="en-US"/>
          </a:p>
        </p:txBody>
      </p:sp>
      <p:pic>
        <p:nvPicPr>
          <p:cNvPr id="6" name="Picture 5">
            <a:extLst>
              <a:ext uri="{FF2B5EF4-FFF2-40B4-BE49-F238E27FC236}">
                <a16:creationId xmlns:a16="http://schemas.microsoft.com/office/drawing/2014/main" id="{05262120-8BC0-1841-A50A-D0D1F67FF655}"/>
              </a:ext>
            </a:extLst>
          </p:cNvPr>
          <p:cNvPicPr>
            <a:picLocks noChangeAspect="1"/>
          </p:cNvPicPr>
          <p:nvPr/>
        </p:nvPicPr>
        <p:blipFill>
          <a:blip r:embed="rId3"/>
          <a:stretch>
            <a:fillRect/>
          </a:stretch>
        </p:blipFill>
        <p:spPr>
          <a:xfrm>
            <a:off x="5247672" y="1853516"/>
            <a:ext cx="6210300" cy="37973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2057400"/>
            <a:ext cx="406040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7BCE14A4-398A-424F-A14F-5033696EE2E3}"/>
              </a:ext>
            </a:extLst>
          </p:cNvPr>
          <p:cNvPicPr>
            <a:picLocks noChangeAspect="1"/>
          </p:cNvPicPr>
          <p:nvPr/>
        </p:nvPicPr>
        <p:blipFill>
          <a:blip r:embed="rId3"/>
          <a:stretch>
            <a:fillRect/>
          </a:stretch>
        </p:blipFill>
        <p:spPr>
          <a:xfrm>
            <a:off x="4969566" y="1464043"/>
            <a:ext cx="6344018" cy="440494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723752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 Launch site has a strong relation with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Point 2: CCAFS SLC-40 and KSC LC-39A are most feasible sites with highest success rate and amount of launch.</a:t>
            </a:r>
          </a:p>
          <a:p>
            <a:pPr>
              <a:lnSpc>
                <a:spcPct val="100000"/>
              </a:lnSpc>
              <a:spcBef>
                <a:spcPts val="1400"/>
              </a:spcBef>
            </a:pPr>
            <a:r>
              <a:rPr lang="en-US" sz="2200" dirty="0">
                <a:solidFill>
                  <a:schemeClr val="accent3">
                    <a:lumMod val="25000"/>
                  </a:schemeClr>
                </a:solidFill>
                <a:latin typeface="Abadi" panose="020B0604020104020204" pitchFamily="34" charset="0"/>
              </a:rPr>
              <a:t>Point 3: The ocean &amp; RTLS outcome have succussed on small and medium mass launches, and there is more chances for improvement.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b="1" dirty="0">
                <a:hlinkClick r:id="rId4"/>
              </a:rPr>
              <a:t>SpaceX Falcon 9 first stage Landing Prediction</a:t>
            </a:r>
            <a:endParaRPr lang="en-US" b="1" dirty="0"/>
          </a:p>
          <a:p>
            <a:pPr>
              <a:lnSpc>
                <a:spcPct val="100000"/>
              </a:lnSpc>
              <a:spcBef>
                <a:spcPts val="1400"/>
              </a:spcBef>
            </a:pPr>
            <a:r>
              <a:rPr lang="en-US" b="1" dirty="0">
                <a:hlinkClick r:id="rId5"/>
              </a:rPr>
              <a:t>Space X Falcon 9 First Stage Landing Prediction</a:t>
            </a:r>
            <a:endParaRPr lang="en-US" b="1" dirty="0"/>
          </a:p>
          <a:p>
            <a:pPr>
              <a:lnSpc>
                <a:spcPct val="100000"/>
              </a:lnSpc>
              <a:spcBef>
                <a:spcPts val="1400"/>
              </a:spcBef>
            </a:pPr>
            <a:r>
              <a:rPr lang="en-US" b="1" dirty="0">
                <a:hlinkClick r:id="rId6"/>
              </a:rPr>
              <a:t>Complete the EDA with SQL lab</a:t>
            </a:r>
            <a:endParaRPr lang="en-US" b="1" dirty="0"/>
          </a:p>
          <a:p>
            <a:pPr>
              <a:lnSpc>
                <a:spcPct val="100000"/>
              </a:lnSpc>
              <a:spcBef>
                <a:spcPts val="1400"/>
              </a:spcBef>
            </a:pPr>
            <a:r>
              <a:rPr lang="en-US" b="1" dirty="0">
                <a:hlinkClick r:id="rId7"/>
              </a:rPr>
              <a:t>Complete the EDA with Visualization lab</a:t>
            </a:r>
            <a:endParaRPr lang="en-US" dirty="0"/>
          </a:p>
          <a:p>
            <a:pPr>
              <a:lnSpc>
                <a:spcPct val="100000"/>
              </a:lnSpc>
              <a:spcBef>
                <a:spcPts val="1400"/>
              </a:spcBef>
            </a:pPr>
            <a:r>
              <a:rPr lang="en-US" b="1" dirty="0">
                <a:hlinkClick r:id="rId8"/>
              </a:rPr>
              <a:t>Launch Sites Locations Analysis with Folium</a:t>
            </a:r>
            <a:endParaRPr lang="en-US" b="1" dirty="0"/>
          </a:p>
          <a:p>
            <a:pPr>
              <a:lnSpc>
                <a:spcPct val="100000"/>
              </a:lnSpc>
              <a:spcBef>
                <a:spcPts val="1400"/>
              </a:spcBef>
            </a:pPr>
            <a:r>
              <a:rPr lang="en-US" b="1" dirty="0">
                <a:hlinkClick r:id="rId9"/>
              </a:rPr>
              <a:t>Space X Falcon 9 First Stage Landing Prediction</a:t>
            </a:r>
            <a:endParaRPr lang="en-US" dirty="0"/>
          </a:p>
          <a:p>
            <a:pPr>
              <a:lnSpc>
                <a:spcPct val="100000"/>
              </a:lnSpc>
              <a:spcBef>
                <a:spcPts val="1400"/>
              </a:spcBef>
            </a:pPr>
            <a:endParaRPr lang="en-US" b="1" dirty="0"/>
          </a:p>
          <a:p>
            <a:pPr>
              <a:lnSpc>
                <a:spcPct val="100000"/>
              </a:lnSpc>
              <a:spcBef>
                <a:spcPts val="1400"/>
              </a:spcBef>
            </a:pPr>
            <a:endParaRPr lang="en-US" b="1"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and web scraping mechanics are applied to collect the data.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Preprocess includes filling </a:t>
            </a:r>
            <a:r>
              <a:rPr lang="en-US" sz="7600" dirty="0" err="1">
                <a:solidFill>
                  <a:schemeClr val="bg2">
                    <a:lumMod val="50000"/>
                  </a:schemeClr>
                </a:solidFill>
                <a:latin typeface="Abadi"/>
              </a:rPr>
              <a:t>NaN</a:t>
            </a:r>
            <a:r>
              <a:rPr lang="en-US" sz="7600" dirty="0">
                <a:solidFill>
                  <a:schemeClr val="bg2">
                    <a:lumMod val="50000"/>
                  </a:schemeClr>
                </a:solidFill>
                <a:latin typeface="Abadi"/>
              </a:rPr>
              <a:t>, discard outlier, generating secondary data, </a:t>
            </a:r>
            <a:r>
              <a:rPr lang="en-US" sz="7600" dirty="0" err="1">
                <a:solidFill>
                  <a:schemeClr val="bg2">
                    <a:lumMod val="50000"/>
                  </a:schemeClr>
                </a:solidFill>
                <a:latin typeface="Abadi"/>
              </a:rPr>
              <a:t>ect</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Several classification models are built after exploratory, for example data standardize, training and test data split, parameters are tuned by using the grid searching method, finally, the best performance model is decided by score evaluation.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017792"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say that there is no data there is no scientific data.</a:t>
            </a:r>
            <a:r>
              <a:rPr lang="zh-CN" alt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Therefore, the fastest way to collect big data is through the Internet. </a:t>
            </a:r>
          </a:p>
          <a:p>
            <a:pPr>
              <a:lnSpc>
                <a:spcPct val="100000"/>
              </a:lnSpc>
              <a:spcBef>
                <a:spcPts val="1400"/>
              </a:spcBef>
            </a:pPr>
            <a:r>
              <a:rPr lang="en-US" sz="2200" dirty="0">
                <a:solidFill>
                  <a:schemeClr val="accent3">
                    <a:lumMod val="25000"/>
                  </a:schemeClr>
                </a:solidFill>
                <a:latin typeface="Abadi" panose="020B0604020104020204" pitchFamily="34" charset="0"/>
              </a:rPr>
              <a:t>API is the acronym for Application Programming Interface, which is a software intermediary that allows two applications to talk to each other. Web scraping is the process of using bots to extract content and data from a website.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7" name="Picture 4" descr="pandas.DataFrame — pandas 1.3.2 documentation">
            <a:extLst>
              <a:ext uri="{FF2B5EF4-FFF2-40B4-BE49-F238E27FC236}">
                <a16:creationId xmlns:a16="http://schemas.microsoft.com/office/drawing/2014/main" id="{69BB22E6-17A6-2B43-BB36-0FA3DF550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089" y="4473411"/>
            <a:ext cx="3561365" cy="1442706"/>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EC6E480F-C108-CD4B-8758-D1613620B20D}"/>
              </a:ext>
            </a:extLst>
          </p:cNvPr>
          <p:cNvSpPr/>
          <p:nvPr/>
        </p:nvSpPr>
        <p:spPr>
          <a:xfrm>
            <a:off x="8217814" y="3405727"/>
            <a:ext cx="993913" cy="864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6" descr="swift入門】apiを叩いてTableViewに表示させる｜新卒エンジニアの開発日記">
            <a:extLst>
              <a:ext uri="{FF2B5EF4-FFF2-40B4-BE49-F238E27FC236}">
                <a16:creationId xmlns:a16="http://schemas.microsoft.com/office/drawing/2014/main" id="{B653F06E-5593-404B-87CA-6744D1CE5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198" y="1842783"/>
            <a:ext cx="2310572" cy="11552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2A2BC92-B44C-3D43-B483-40381A20643D}"/>
              </a:ext>
            </a:extLst>
          </p:cNvPr>
          <p:cNvPicPr>
            <a:picLocks noChangeAspect="1"/>
          </p:cNvPicPr>
          <p:nvPr/>
        </p:nvPicPr>
        <p:blipFill>
          <a:blip r:embed="rId5"/>
          <a:stretch>
            <a:fillRect/>
          </a:stretch>
        </p:blipFill>
        <p:spPr>
          <a:xfrm>
            <a:off x="8714771" y="1815740"/>
            <a:ext cx="2246245" cy="1306064"/>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A get request to the SpaceX Application Programming Interface (API), also the JSON to extract data about boosters. </a:t>
            </a:r>
          </a:p>
          <a:p>
            <a:pPr>
              <a:lnSpc>
                <a:spcPct val="100000"/>
              </a:lnSpc>
              <a:spcBef>
                <a:spcPts val="1400"/>
              </a:spcBef>
            </a:pPr>
            <a:endParaRPr lang="en-US" sz="2400" dirty="0">
              <a:solidFill>
                <a:schemeClr val="accent3">
                  <a:lumMod val="25000"/>
                </a:schemeClr>
              </a:solidFill>
              <a:latin typeface="Abadi"/>
            </a:endParaRPr>
          </a:p>
          <a:p>
            <a:r>
              <a:rPr lang="en-US" altLang="ja-JP" sz="2400" dirty="0">
                <a:hlinkClick r:id="rId3"/>
              </a:rPr>
              <a:t>IBM Watson Studio JupyterNotebook Link</a:t>
            </a:r>
            <a:endParaRPr lang="en-US" altLang="ja-JP" sz="2400" dirty="0"/>
          </a:p>
          <a:p>
            <a:endParaRPr lang="en-US" altLang="ja-JP" sz="2400" dirty="0"/>
          </a:p>
          <a:p>
            <a:r>
              <a:rPr lang="en-US" altLang="ja-JP" sz="2400" dirty="0">
                <a:hlinkClick r:id="rId4"/>
              </a:rPr>
              <a:t>Github </a:t>
            </a:r>
            <a:r>
              <a:rPr lang="en-US" altLang="ja-JP" sz="2400" dirty="0" err="1">
                <a:hlinkClick r:id="rId4"/>
              </a:rPr>
              <a:t>JupyterNotebook</a:t>
            </a:r>
            <a:r>
              <a:rPr lang="en-US" altLang="ja-JP" sz="2400" dirty="0">
                <a:hlinkClick r:id="rId4"/>
              </a:rPr>
              <a:t> Link</a:t>
            </a:r>
            <a:endParaRPr lang="en-US" altLang="ja-JP" sz="2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8" name="Picture 4" descr="pandas.DataFrame — pandas 1.3.2 documentation">
            <a:extLst>
              <a:ext uri="{FF2B5EF4-FFF2-40B4-BE49-F238E27FC236}">
                <a16:creationId xmlns:a16="http://schemas.microsoft.com/office/drawing/2014/main" id="{4C844955-6100-8246-A6BC-D3D2261C3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089" y="4473411"/>
            <a:ext cx="3561365" cy="1442706"/>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a:extLst>
              <a:ext uri="{FF2B5EF4-FFF2-40B4-BE49-F238E27FC236}">
                <a16:creationId xmlns:a16="http://schemas.microsoft.com/office/drawing/2014/main" id="{BF0EAECF-2A31-7740-87C8-E423FC73A768}"/>
              </a:ext>
            </a:extLst>
          </p:cNvPr>
          <p:cNvSpPr/>
          <p:nvPr/>
        </p:nvSpPr>
        <p:spPr>
          <a:xfrm>
            <a:off x="8217814" y="3405727"/>
            <a:ext cx="993913" cy="864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swift入門】apiを叩いてTableViewに表示させる｜新卒エンジニアの開発日記">
            <a:extLst>
              <a:ext uri="{FF2B5EF4-FFF2-40B4-BE49-F238E27FC236}">
                <a16:creationId xmlns:a16="http://schemas.microsoft.com/office/drawing/2014/main" id="{50AAFE05-C893-EF41-86FE-DA23CDE02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604" y="1639479"/>
            <a:ext cx="3174336" cy="158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4" descr="pandas.DataFrame — pandas 1.3.2 documentation">
            <a:extLst>
              <a:ext uri="{FF2B5EF4-FFF2-40B4-BE49-F238E27FC236}">
                <a16:creationId xmlns:a16="http://schemas.microsoft.com/office/drawing/2014/main" id="{C9A1BC64-1930-EB43-BB9E-57FF2F70E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089" y="4473411"/>
            <a:ext cx="3561365" cy="1442706"/>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FDC26A56-D851-DC46-8D40-6FC3A374A4F1}"/>
              </a:ext>
            </a:extLst>
          </p:cNvPr>
          <p:cNvSpPr/>
          <p:nvPr/>
        </p:nvSpPr>
        <p:spPr>
          <a:xfrm>
            <a:off x="8217814" y="3405727"/>
            <a:ext cx="993913" cy="864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Picture 4">
            <a:extLst>
              <a:ext uri="{FF2B5EF4-FFF2-40B4-BE49-F238E27FC236}">
                <a16:creationId xmlns:a16="http://schemas.microsoft.com/office/drawing/2014/main" id="{E9782FEC-2DFA-2C44-A1B0-786EED1738AF}"/>
              </a:ext>
            </a:extLst>
          </p:cNvPr>
          <p:cNvPicPr>
            <a:picLocks noChangeAspect="1"/>
          </p:cNvPicPr>
          <p:nvPr/>
        </p:nvPicPr>
        <p:blipFill>
          <a:blip r:embed="rId4"/>
          <a:stretch>
            <a:fillRect/>
          </a:stretch>
        </p:blipFill>
        <p:spPr>
          <a:xfrm>
            <a:off x="7174895" y="1547800"/>
            <a:ext cx="3079750" cy="1790700"/>
          </a:xfrm>
          <a:prstGeom prst="rect">
            <a:avLst/>
          </a:prstGeom>
        </p:spPr>
      </p:pic>
      <p:sp>
        <p:nvSpPr>
          <p:cNvPr id="10" name="Text Placeholder 2">
            <a:extLst>
              <a:ext uri="{FF2B5EF4-FFF2-40B4-BE49-F238E27FC236}">
                <a16:creationId xmlns:a16="http://schemas.microsoft.com/office/drawing/2014/main" id="{A011CA89-A187-5544-8D47-D811EC78BFA1}"/>
              </a:ext>
            </a:extLst>
          </p:cNvPr>
          <p:cNvSpPr txBox="1">
            <a:spLocks/>
          </p:cNvSpPr>
          <p:nvPr/>
        </p:nvSpPr>
        <p:spPr>
          <a:xfrm>
            <a:off x="820738" y="1800225"/>
            <a:ext cx="4640263" cy="42259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A get request to the SpaceX Application Programming Interface (API), also the JSON to extract data about boosters. </a:t>
            </a:r>
          </a:p>
          <a:p>
            <a:pPr>
              <a:lnSpc>
                <a:spcPct val="100000"/>
              </a:lnSpc>
              <a:spcBef>
                <a:spcPts val="1400"/>
              </a:spcBef>
            </a:pPr>
            <a:endParaRPr lang="en-US" sz="2400" dirty="0">
              <a:solidFill>
                <a:schemeClr val="accent3">
                  <a:lumMod val="25000"/>
                </a:schemeClr>
              </a:solidFill>
              <a:latin typeface="Abadi"/>
            </a:endParaRPr>
          </a:p>
          <a:p>
            <a:r>
              <a:rPr lang="en-US" altLang="ja-JP" sz="2400" dirty="0">
                <a:hlinkClick r:id="rId5"/>
              </a:rPr>
              <a:t>IBM Watson Studio JupyterNotebook Link</a:t>
            </a:r>
            <a:endParaRPr lang="en-US" altLang="ja-JP" sz="2400" dirty="0"/>
          </a:p>
          <a:p>
            <a:endParaRPr lang="en-US" altLang="ja-JP" sz="2400" dirty="0"/>
          </a:p>
          <a:p>
            <a:r>
              <a:rPr lang="en-US" altLang="ja-JP" sz="2400" dirty="0">
                <a:hlinkClick r:id="rId6"/>
              </a:rPr>
              <a:t>Github JupyterNotebook Link</a:t>
            </a:r>
            <a:endParaRPr lang="en-US" altLang="ja-JP" sz="24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1011</TotalTime>
  <Words>1761</Words>
  <Application>Microsoft Macintosh PowerPoint</Application>
  <PresentationFormat>Widescreen</PresentationFormat>
  <Paragraphs>317</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IBM Plex Mono SemiBold</vt:lpstr>
      <vt:lpstr>IBM Plex Mono Text</vt:lpstr>
      <vt:lpstr>Abadi</vt:lpstr>
      <vt:lpstr>Arial</vt:lpstr>
      <vt:lpstr>Calibri</vt:lpstr>
      <vt:lpstr>Calibri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王　禹龍</cp:lastModifiedBy>
  <cp:revision>210</cp:revision>
  <dcterms:created xsi:type="dcterms:W3CDTF">2021-04-29T18:58:34Z</dcterms:created>
  <dcterms:modified xsi:type="dcterms:W3CDTF">2021-09-02T17:09:58Z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